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44"/>
  </p:notesMasterIdLst>
  <p:sldIdLst>
    <p:sldId id="256" r:id="rId2"/>
    <p:sldId id="262" r:id="rId3"/>
    <p:sldId id="261" r:id="rId4"/>
    <p:sldId id="263" r:id="rId5"/>
    <p:sldId id="264" r:id="rId6"/>
    <p:sldId id="265" r:id="rId7"/>
    <p:sldId id="266" r:id="rId8"/>
    <p:sldId id="301" r:id="rId9"/>
    <p:sldId id="267" r:id="rId10"/>
    <p:sldId id="268" r:id="rId11"/>
    <p:sldId id="297" r:id="rId12"/>
    <p:sldId id="296" r:id="rId13"/>
    <p:sldId id="269" r:id="rId14"/>
    <p:sldId id="270" r:id="rId15"/>
    <p:sldId id="271" r:id="rId16"/>
    <p:sldId id="272" r:id="rId17"/>
    <p:sldId id="298" r:id="rId18"/>
    <p:sldId id="299" r:id="rId19"/>
    <p:sldId id="300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302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81CE15-768F-4FA2-852D-DFF3AFEA0FA4}" type="datetimeFigureOut">
              <a:rPr lang="ro-RO" smtClean="0"/>
              <a:pPr/>
              <a:t>13.04.2021</a:t>
            </a:fld>
            <a:endParaRPr lang="ro-RO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o-RO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365BC-CAA3-469A-95BB-86660AE74A80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Char char="•"/>
            </a:pPr>
            <a:r>
              <a:rPr lang="ro-RO" altLang="en-US">
                <a:solidFill>
                  <a:srgbClr val="396115"/>
                </a:solidFill>
                <a:latin typeface="Verdana" pitchFamily="34" charset="0"/>
              </a:rPr>
              <a:t> 97,4 % din totalul Întreprinderilor</a:t>
            </a:r>
          </a:p>
          <a:p>
            <a:pPr>
              <a:buFont typeface="Wingdings" pitchFamily="2" charset="2"/>
              <a:buChar char="§"/>
            </a:pPr>
            <a:r>
              <a:rPr lang="ro-RO" altLang="en-US">
                <a:solidFill>
                  <a:srgbClr val="396115"/>
                </a:solidFill>
                <a:latin typeface="Verdana" pitchFamily="34" charset="0"/>
              </a:rPr>
              <a:t> 56,9 % din numărul total de angajaţi</a:t>
            </a:r>
          </a:p>
          <a:p>
            <a:pPr>
              <a:buFont typeface="Wingdings" pitchFamily="2" charset="2"/>
              <a:buChar char="§"/>
            </a:pPr>
            <a:r>
              <a:rPr lang="ro-RO" altLang="en-US">
                <a:solidFill>
                  <a:srgbClr val="396115"/>
                </a:solidFill>
                <a:latin typeface="Verdana" pitchFamily="34" charset="0"/>
              </a:rPr>
              <a:t> 33,4% venituri din vînzări </a:t>
            </a:r>
          </a:p>
          <a:p>
            <a:endParaRPr lang="en-US" altLang="en-US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F07613-5749-4F2D-A765-9FA2FC6612C8}" type="slidenum">
              <a:rPr lang="en-US" altLang="en-US"/>
              <a:pPr/>
              <a:t>10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8664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72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756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02487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25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6862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78527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65092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933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10972800" cy="1371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981200"/>
            <a:ext cx="10972800" cy="38862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25E4C025-024D-4B15-A495-19F86E232869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09355CC-6063-4381-921E-310EA817E6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C0A2D2-175F-4477-ABCA-7AB22FF36707}" type="slidenum">
              <a:rPr lang="ru-RU" altLang="en-US"/>
              <a:pPr/>
              <a:t>‹#›</a:t>
            </a:fld>
            <a:endParaRPr lang="ru-RU" altLang="en-US"/>
          </a:p>
        </p:txBody>
      </p:sp>
      <p:sp>
        <p:nvSpPr>
          <p:cNvPr id="6" name="Rectangle 16">
            <a:extLst>
              <a:ext uri="{FF2B5EF4-FFF2-40B4-BE49-F238E27FC236}">
                <a16:creationId xmlns:a16="http://schemas.microsoft.com/office/drawing/2014/main" id="{C8C4335C-6B31-4B5E-9A90-D69838134B93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367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198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027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70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0852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0998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641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1429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999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0C4BAF0-DCA2-4595-80C3-9B3AAB0AC653}" type="datetimeFigureOut">
              <a:rPr lang="en-US" smtClean="0"/>
              <a:pPr/>
              <a:t>4/13/2021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B116BA-44CE-4904-9468-40C6EE73EC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19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A44444-905E-49A4-87EF-024FF5973B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1965" y="2201663"/>
            <a:ext cx="8096436" cy="1423409"/>
          </a:xfrm>
        </p:spPr>
        <p:txBody>
          <a:bodyPr>
            <a:noAutofit/>
          </a:bodyPr>
          <a:lstStyle/>
          <a:p>
            <a:r>
              <a:rPr lang="uk-UA" sz="3600" b="1" dirty="0" err="1"/>
              <a:t>Programul</a:t>
            </a:r>
            <a:r>
              <a:rPr lang="uk-UA" sz="3600" b="1" dirty="0"/>
              <a:t> „START </a:t>
            </a:r>
            <a:r>
              <a:rPr lang="uk-UA" sz="3600" b="1" dirty="0" err="1"/>
              <a:t>pentru</a:t>
            </a:r>
            <a:r>
              <a:rPr lang="uk-UA" sz="3600" b="1" dirty="0"/>
              <a:t> TINERI: </a:t>
            </a:r>
            <a:br>
              <a:rPr lang="en-US" sz="3600" b="1" dirty="0"/>
            </a:br>
            <a:r>
              <a:rPr lang="uk-UA" sz="3600" b="1" dirty="0"/>
              <a:t>o </a:t>
            </a:r>
            <a:r>
              <a:rPr lang="uk-UA" sz="3600" b="1" dirty="0" err="1"/>
              <a:t>afacere</a:t>
            </a:r>
            <a:r>
              <a:rPr lang="uk-UA" sz="3600" b="1" dirty="0"/>
              <a:t> </a:t>
            </a:r>
            <a:r>
              <a:rPr lang="uk-UA" sz="3600" b="1" dirty="0" err="1"/>
              <a:t>durabilă</a:t>
            </a:r>
            <a:r>
              <a:rPr lang="uk-UA" sz="3600" b="1" dirty="0"/>
              <a:t> </a:t>
            </a:r>
            <a:r>
              <a:rPr lang="uk-UA" sz="3600" b="1" dirty="0" err="1"/>
              <a:t>la</a:t>
            </a:r>
            <a:r>
              <a:rPr lang="uk-UA" sz="3600" b="1" dirty="0"/>
              <a:t> </a:t>
            </a:r>
            <a:r>
              <a:rPr lang="uk-UA" sz="3600" b="1" dirty="0" err="1"/>
              <a:t>tine</a:t>
            </a:r>
            <a:r>
              <a:rPr lang="uk-UA" sz="3600" b="1" dirty="0"/>
              <a:t> </a:t>
            </a:r>
            <a:r>
              <a:rPr lang="uk-UA" sz="3600" b="1" dirty="0" err="1"/>
              <a:t>acasă</a:t>
            </a:r>
            <a:r>
              <a:rPr lang="uk-UA" sz="3600" b="1" dirty="0"/>
              <a:t>”</a:t>
            </a:r>
            <a:endParaRPr lang="en-US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A2BCD04-FA9A-449D-A774-45A4E2DF0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819685"/>
            <a:ext cx="9144000" cy="61743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557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Содержимое 2">
            <a:extLst>
              <a:ext uri="{FF2B5EF4-FFF2-40B4-BE49-F238E27FC236}">
                <a16:creationId xmlns:a16="http://schemas.microsoft.com/office/drawing/2014/main" id="{F9303676-6DF6-4914-9B64-31B408A0FEB0}"/>
              </a:ext>
            </a:extLst>
          </p:cNvPr>
          <p:cNvSpPr txBox="1">
            <a:spLocks/>
          </p:cNvSpPr>
          <p:nvPr/>
        </p:nvSpPr>
        <p:spPr bwMode="auto">
          <a:xfrm>
            <a:off x="3352800" y="1524000"/>
            <a:ext cx="7213600" cy="1295400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5" tIns="45718" rIns="91435" bIns="45718"/>
          <a:lstStyle/>
          <a:p>
            <a:pPr marL="342665" indent="-342665" eaLnBrk="1" hangingPunct="1">
              <a:spcBef>
                <a:spcPct val="20000"/>
              </a:spcBef>
              <a:defRPr/>
            </a:pPr>
            <a:endParaRPr lang="ru-RU" sz="1200" b="1" dirty="0">
              <a:latin typeface="Calibri" pitchFamily="34" charset="0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id="{5F14D68D-AD6E-437E-BBB0-A90B75D3AD50}"/>
              </a:ext>
            </a:extLst>
          </p:cNvPr>
          <p:cNvSpPr txBox="1">
            <a:spLocks/>
          </p:cNvSpPr>
          <p:nvPr/>
        </p:nvSpPr>
        <p:spPr bwMode="auto">
          <a:xfrm>
            <a:off x="1016000" y="990600"/>
            <a:ext cx="10668000" cy="3810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5" tIns="45718" rIns="91435" bIns="45718"/>
          <a:lstStyle/>
          <a:p>
            <a:pPr marL="342665" indent="-342665" eaLnBrk="1" hangingPunct="1">
              <a:spcBef>
                <a:spcPct val="20000"/>
              </a:spcBef>
              <a:defRPr/>
            </a:pPr>
            <a:endParaRPr lang="ru-RU" sz="1200" b="1" dirty="0">
              <a:cs typeface="Arial" pitchFamily="34" charset="0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id="{0D4A040A-1657-4940-8C1C-6659EC891A0D}"/>
              </a:ext>
            </a:extLst>
          </p:cNvPr>
          <p:cNvSpPr txBox="1">
            <a:spLocks/>
          </p:cNvSpPr>
          <p:nvPr/>
        </p:nvSpPr>
        <p:spPr bwMode="auto">
          <a:xfrm>
            <a:off x="1016000" y="3124200"/>
            <a:ext cx="10160000" cy="1752600"/>
          </a:xfrm>
          <a:prstGeom prst="rect">
            <a:avLst/>
          </a:prstGeom>
          <a:noFill/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5" tIns="45718" rIns="91435" bIns="45718"/>
          <a:lstStyle/>
          <a:p>
            <a:pPr marL="342665" indent="-342665" eaLnBrk="1" hangingPunct="1">
              <a:spcBef>
                <a:spcPct val="20000"/>
              </a:spcBef>
              <a:defRPr/>
            </a:pPr>
            <a:endParaRPr lang="ru-RU" sz="1200" b="1" dirty="0">
              <a:latin typeface="Calibri" pitchFamily="34" charset="0"/>
            </a:endParaRPr>
          </a:p>
        </p:txBody>
      </p:sp>
      <p:sp>
        <p:nvSpPr>
          <p:cNvPr id="12293" name="Заголовок 9"/>
          <p:cNvSpPr>
            <a:spLocks noGrp="1" noChangeArrowheads="1"/>
          </p:cNvSpPr>
          <p:nvPr>
            <p:ph type="title"/>
          </p:nvPr>
        </p:nvSpPr>
        <p:spPr>
          <a:xfrm>
            <a:off x="596900" y="679451"/>
            <a:ext cx="10972800" cy="720725"/>
          </a:xfrm>
        </p:spPr>
        <p:txBody>
          <a:bodyPr>
            <a:normAutofit fontScale="90000"/>
          </a:bodyPr>
          <a:lstStyle/>
          <a:p>
            <a:pPr algn="ctr"/>
            <a:r>
              <a:rPr lang="it-IT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NECESITĂȚI FINANCIARE PENTRU LANSAREA/DEZVOLTAREA AFACERII.</a:t>
            </a:r>
            <a:endParaRPr lang="ro-RO" altLang="en-US" sz="2400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9123F5E6-1DD4-4172-BF89-3E2A5280CFD0}"/>
              </a:ext>
            </a:extLst>
          </p:cNvPr>
          <p:cNvGraphicFramePr>
            <a:graphicFrameLocks noGrp="1"/>
          </p:cNvGraphicFramePr>
          <p:nvPr/>
        </p:nvGraphicFramePr>
        <p:xfrm>
          <a:off x="334434" y="1443038"/>
          <a:ext cx="11146366" cy="5070021"/>
        </p:xfrm>
        <a:graphic>
          <a:graphicData uri="http://schemas.openxmlformats.org/drawingml/2006/table">
            <a:tbl>
              <a:tblPr/>
              <a:tblGrid>
                <a:gridCol w="56834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33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48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259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00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7824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1294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o-MO" sz="1600" b="1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Articole de cheltuieli</a:t>
                      </a:r>
                    </a:p>
                  </a:txBody>
                  <a:tcPr marL="11613" marR="11613" marT="8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 rtl="0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o-MO" sz="1600" b="1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Cantitate </a:t>
                      </a:r>
                      <a:br>
                        <a:rPr lang="ro-MO" sz="1600" b="1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ro-MO" sz="1600" b="1" i="0" u="none" strike="noStrike" noProof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1613" marR="11613" marT="8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o-MO" sz="1600" b="1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Preț unitar</a:t>
                      </a:r>
                    </a:p>
                  </a:txBody>
                  <a:tcPr marL="11613" marR="11613" marT="871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1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Valoarea totală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881">
                <a:tc gridSpan="2"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 algn="ctr" rtl="0" fontAlgn="t"/>
                      <a:endParaRPr lang="vi-VN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1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№ unități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B2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1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(lei)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1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(lei)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487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1. Înregistrarea afacerii (documente juridice)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937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2.Obținerea actelor permisive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484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3. Reparația și amenajarea încăperii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40 m</a:t>
                      </a:r>
                      <a:r>
                        <a:rPr lang="ro-MO" sz="1600" b="0" i="0" u="none" strike="noStrike" baseline="30000" noProof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125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5 000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418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4.Tractor MTZ-82M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250 000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250 000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418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5. Plug PL-3,35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35 000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35 000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4181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6. Mașină de cusut liniară ”JUKI”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53 000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106 000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567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7. Masă de croit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51 000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51 000</a:t>
                      </a:r>
                    </a:p>
                  </a:txBody>
                  <a:tcPr marL="11613" marR="11613" marT="871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269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8. Echipament și instrumente (foarfece, riglă, ace, etc.)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 set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1 800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18 000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9484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9. Mobilier sala de așteptare (canapea, dulap, etc.) 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 set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18 000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18 000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1252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10. Stofă și accesorii pentru prima lună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30 m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8 000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8 000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9484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11.Salarii prima lună de activitate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2 500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2 500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36046">
                <a:tc gridSpan="2"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12.Cheltuieli de întreținere (arenda, plăți comunale, etc.) pentru prima lună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t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709" marR="8709" marT="870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7E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15 000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ro-MO" sz="1600" b="0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15 000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5948">
                <a:tc gridSpan="5">
                  <a:txBody>
                    <a:bodyPr/>
                    <a:lstStyle/>
                    <a:p>
                      <a:pPr algn="r" rtl="0" fontAlgn="t"/>
                      <a:r>
                        <a:rPr lang="vi-V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 mijloace bănești necesare</a:t>
                      </a:r>
                      <a:r>
                        <a:rPr lang="ro-MO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  <a:r>
                        <a:rPr lang="vi-VN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</a:p>
                  </a:txBody>
                  <a:tcPr marL="11613" marR="104511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509 100</a:t>
                      </a:r>
                    </a:p>
                  </a:txBody>
                  <a:tcPr marL="11613" marR="11613" marT="871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534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613" marR="11613" marT="87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613" marR="11613" marT="87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613" marR="11613" marT="87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11613" marR="11613" marT="871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829898" y="813200"/>
            <a:ext cx="10972800" cy="739775"/>
          </a:xfrm>
        </p:spPr>
        <p:txBody>
          <a:bodyPr>
            <a:normAutofit fontScale="90000"/>
          </a:bodyPr>
          <a:lstStyle/>
          <a:p>
            <a:r>
              <a:rPr lang="ro-RO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CALCULAREA CHELTUIELILOR SUPORTATE DE ANGAJATOR PENTRU UN ANGAJAT . </a:t>
            </a:r>
          </a:p>
        </p:txBody>
      </p:sp>
      <p:sp>
        <p:nvSpPr>
          <p:cNvPr id="51203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609600" y="1803400"/>
            <a:ext cx="11247967" cy="42799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o-RO" altLang="en-US" sz="2400" b="1" dirty="0"/>
              <a:t>  </a:t>
            </a:r>
            <a:r>
              <a:rPr lang="ro-RO" altLang="en-US" sz="2400" b="1" u="sng" dirty="0"/>
              <a:t>Ex. Salariu brut lunar de 4000 lei</a:t>
            </a:r>
            <a:endParaRPr lang="ro-RO" altLang="en-US" sz="2400" u="sng" dirty="0"/>
          </a:p>
          <a:p>
            <a:r>
              <a:rPr lang="ro-RO" altLang="en-US" sz="2400" dirty="0"/>
              <a:t>Contribuția de asigurare socială plătită de angajator: 18 %</a:t>
            </a:r>
            <a:endParaRPr lang="en-US" altLang="en-US" sz="2400" dirty="0"/>
          </a:p>
          <a:p>
            <a:pPr algn="ctr">
              <a:buFont typeface="Wingdings" pitchFamily="2" charset="2"/>
              <a:buNone/>
            </a:pPr>
            <a:r>
              <a:rPr lang="ro-RO" altLang="en-US" sz="2400" dirty="0"/>
              <a:t>4000lei x 18% (0,18) = 720 lei</a:t>
            </a:r>
            <a:endParaRPr lang="en-US" altLang="en-US" sz="2400" dirty="0"/>
          </a:p>
          <a:p>
            <a:r>
              <a:rPr lang="ro-RO" altLang="en-US" sz="2400" dirty="0"/>
              <a:t>Prima de asigurare medicală achitată de angajator: 4 ,5%</a:t>
            </a:r>
            <a:endParaRPr lang="en-US" altLang="en-US" sz="2400" dirty="0"/>
          </a:p>
          <a:p>
            <a:pPr algn="ctr">
              <a:buFont typeface="Wingdings" pitchFamily="2" charset="2"/>
              <a:buNone/>
            </a:pPr>
            <a:r>
              <a:rPr lang="ro-RO" altLang="en-US" sz="2400" dirty="0"/>
              <a:t>4000lei x 4,5 % (0,045) = 180 lei</a:t>
            </a:r>
            <a:endParaRPr lang="en-US" altLang="en-US" sz="2400" dirty="0"/>
          </a:p>
          <a:p>
            <a:pPr>
              <a:buFont typeface="Wingdings" pitchFamily="2" charset="2"/>
              <a:buChar char="q"/>
            </a:pPr>
            <a:r>
              <a:rPr lang="ro-RO" altLang="en-US" sz="2400" b="1" dirty="0"/>
              <a:t> Suma totală achitată de angajator pentru întreținerea unui angajat cu salariu brut de 4000 lei lunar.</a:t>
            </a:r>
            <a:endParaRPr lang="en-US" altLang="en-US" sz="2400" dirty="0"/>
          </a:p>
          <a:p>
            <a:pPr algn="ctr">
              <a:buFont typeface="Wingdings" pitchFamily="2" charset="2"/>
              <a:buNone/>
            </a:pPr>
            <a:r>
              <a:rPr lang="ro-RO" altLang="en-US" sz="2400" dirty="0"/>
              <a:t>4000lei+720 + 180 = 4900 lei</a:t>
            </a:r>
            <a:endParaRPr lang="en-US" altLang="en-US" sz="2400" dirty="0"/>
          </a:p>
          <a:p>
            <a:endParaRPr lang="ro-RO" altLang="en-US" sz="2400" dirty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ru-RU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67F19-2DB4-41A5-9E92-46AF3A8B1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300" y="812801"/>
            <a:ext cx="10972800" cy="379413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o-RO" sz="24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n-ea"/>
                <a:cs typeface="+mn-cs"/>
              </a:rPr>
              <a:t>CALCULAREA SALARIULUI NET AL ANGAJATULUI.</a:t>
            </a:r>
            <a:endParaRPr lang="ro-RO" sz="2400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sp>
        <p:nvSpPr>
          <p:cNvPr id="50179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406400" y="1219200"/>
            <a:ext cx="11176000" cy="509270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q"/>
            </a:pPr>
            <a:r>
              <a:rPr lang="ro-RO" altLang="en-US" sz="2600" dirty="0"/>
              <a:t>  </a:t>
            </a:r>
            <a:r>
              <a:rPr lang="ro-RO" altLang="en-US" sz="2600" u="sng" dirty="0"/>
              <a:t>Ex. Salariu brut – 4000 lei</a:t>
            </a:r>
            <a:r>
              <a:rPr lang="ro-RO" altLang="en-US" sz="2400" dirty="0"/>
              <a:t>. </a:t>
            </a:r>
            <a:endParaRPr lang="en-US" altLang="en-US" sz="2400" dirty="0"/>
          </a:p>
          <a:p>
            <a:pPr>
              <a:buNone/>
            </a:pPr>
            <a:r>
              <a:rPr lang="ro-RO" altLang="en-US" sz="2400" dirty="0"/>
              <a:t>    a) </a:t>
            </a:r>
            <a:r>
              <a:rPr lang="ro-RO" altLang="en-US" sz="2400" b="1" dirty="0"/>
              <a:t>6% </a:t>
            </a:r>
            <a:r>
              <a:rPr lang="ro-RO" altLang="en-US" sz="2400" dirty="0"/>
              <a:t>-</a:t>
            </a:r>
            <a:r>
              <a:rPr lang="ro-MO" altLang="en-US" sz="2400" dirty="0"/>
              <a:t> </a:t>
            </a:r>
            <a:r>
              <a:rPr lang="ro-RO" altLang="en-US" sz="2400" dirty="0"/>
              <a:t>Contribuție la fondului social (CFS)achitat de angajat : 4000 x 6% (0,06) = </a:t>
            </a:r>
            <a:r>
              <a:rPr lang="ro-RO" altLang="en-US" sz="2400" b="1" dirty="0"/>
              <a:t>240,00 lei</a:t>
            </a:r>
            <a:endParaRPr lang="en-US" altLang="en-US" sz="2400" dirty="0"/>
          </a:p>
          <a:p>
            <a:pPr>
              <a:buNone/>
            </a:pPr>
            <a:r>
              <a:rPr lang="ro-RO" altLang="en-US" sz="2400" dirty="0"/>
              <a:t>    b) </a:t>
            </a:r>
            <a:r>
              <a:rPr lang="ro-RO" altLang="en-US" sz="2400" b="1" dirty="0"/>
              <a:t>4,5% </a:t>
            </a:r>
            <a:r>
              <a:rPr lang="ro-RO" altLang="en-US" sz="2400" dirty="0"/>
              <a:t>- Primă de asigurare medicală (PAM)reținut din salariu:</a:t>
            </a:r>
            <a:r>
              <a:rPr lang="ro-MO" altLang="en-US" sz="2400" dirty="0"/>
              <a:t> </a:t>
            </a:r>
            <a:r>
              <a:rPr lang="ro-RO" altLang="en-US" sz="2400" dirty="0"/>
              <a:t>4000 x 4,5% (0,045) =</a:t>
            </a:r>
            <a:r>
              <a:rPr lang="ro-RO" altLang="en-US" sz="2400" b="1" dirty="0"/>
              <a:t>180,00 lei</a:t>
            </a:r>
            <a:endParaRPr lang="en-US" altLang="en-US" sz="2400" dirty="0"/>
          </a:p>
          <a:p>
            <a:pPr>
              <a:buNone/>
            </a:pPr>
            <a:r>
              <a:rPr lang="ro-RO" altLang="en-US" sz="2400" dirty="0"/>
              <a:t>    c) Impozitului pe venit reţinut din salariu - </a:t>
            </a:r>
            <a:r>
              <a:rPr lang="ro-RO" altLang="en-US" sz="2400" b="1" dirty="0"/>
              <a:t>12% </a:t>
            </a:r>
            <a:r>
              <a:rPr lang="ro-RO" altLang="en-US" sz="2400" dirty="0"/>
              <a:t>din suma impozabilă.</a:t>
            </a:r>
            <a:endParaRPr lang="en-US" altLang="en-US" sz="2400" dirty="0"/>
          </a:p>
          <a:p>
            <a:r>
              <a:rPr lang="ro-RO" altLang="en-US" sz="2400" b="1" dirty="0"/>
              <a:t>Suma impozabilă</a:t>
            </a:r>
            <a:r>
              <a:rPr lang="ro-RO" altLang="en-US" sz="2400" dirty="0"/>
              <a:t> = Salariu brut lunar - Scutirea personală 2000 lei/lunar - Contribuție la fondului social(6%) - Primă de asigurare medicală(4,5%) </a:t>
            </a:r>
            <a:endParaRPr lang="en-US" altLang="en-US" sz="2400" dirty="0"/>
          </a:p>
          <a:p>
            <a:pPr>
              <a:buNone/>
            </a:pPr>
            <a:r>
              <a:rPr lang="ro-RO" altLang="en-US" sz="2400" dirty="0"/>
              <a:t>   a) Calculul sume impozabile din salariu brut: 4000 lei – 2000,00 lei - 240,00 -180,00 = </a:t>
            </a:r>
            <a:r>
              <a:rPr lang="ro-RO" altLang="en-US" sz="2400" b="1" dirty="0"/>
              <a:t>1590 lei</a:t>
            </a:r>
            <a:endParaRPr lang="en-US" altLang="en-US" sz="2400" dirty="0"/>
          </a:p>
          <a:p>
            <a:pPr>
              <a:buNone/>
            </a:pPr>
            <a:r>
              <a:rPr lang="ro-RO" altLang="en-US" sz="2400" dirty="0"/>
              <a:t>   b) Calculul suma impozitului pe venit reţinută din salariu: </a:t>
            </a:r>
            <a:r>
              <a:rPr lang="ro-RO" altLang="en-US" sz="2400" b="1" dirty="0"/>
              <a:t>1590</a:t>
            </a:r>
            <a:r>
              <a:rPr lang="ro-RO" altLang="en-US" sz="2400" dirty="0"/>
              <a:t> lei x 12% (0,12) = </a:t>
            </a:r>
            <a:r>
              <a:rPr lang="ro-RO" altLang="en-US" sz="2400" b="1" dirty="0"/>
              <a:t>190,80 lei</a:t>
            </a:r>
            <a:r>
              <a:rPr lang="ro-RO" altLang="en-US" sz="2400" dirty="0"/>
              <a:t> </a:t>
            </a:r>
            <a:endParaRPr lang="en-US" altLang="en-US" sz="2400" dirty="0"/>
          </a:p>
          <a:p>
            <a:r>
              <a:rPr lang="ro-RO" altLang="en-US" sz="2400" b="1" dirty="0"/>
              <a:t>Salariul net al angajatului care îl pune în buzunar.</a:t>
            </a:r>
            <a:endParaRPr lang="en-US" altLang="en-US" sz="2400" dirty="0"/>
          </a:p>
          <a:p>
            <a:pPr>
              <a:buNone/>
            </a:pPr>
            <a:r>
              <a:rPr lang="ro-RO" altLang="en-US" sz="2400" dirty="0"/>
              <a:t>    4000lei - (240,00 lei CFS +180 lei PAM +190,80 lei impozit) = 4000lei – 610,80lei = </a:t>
            </a:r>
            <a:r>
              <a:rPr lang="ro-RO" altLang="en-US" sz="2400" b="1" dirty="0"/>
              <a:t>3389,80 lei</a:t>
            </a:r>
            <a:endParaRPr lang="en-US" altLang="en-US" sz="2400" dirty="0"/>
          </a:p>
          <a:p>
            <a:pPr>
              <a:buNone/>
            </a:pPr>
            <a:endParaRPr lang="ro-RO" altLang="en-US" sz="2000" dirty="0"/>
          </a:p>
        </p:txBody>
      </p:sp>
      <p:sp>
        <p:nvSpPr>
          <p:cNvPr id="5018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99D815F-C7EF-4491-9444-E39234786E3E}" type="slidenum">
              <a:rPr lang="ru-RU" altLang="en-US"/>
              <a:pPr/>
              <a:t>12</a:t>
            </a:fld>
            <a:endParaRPr lang="ru-RU" alt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Прямоугольник 3">
            <a:extLst>
              <a:ext uri="{FF2B5EF4-FFF2-40B4-BE49-F238E27FC236}">
                <a16:creationId xmlns:a16="http://schemas.microsoft.com/office/drawing/2014/main" id="{9B052DF1-3387-4E9B-BEBB-7FBFA6588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618" y="524908"/>
            <a:ext cx="106553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o-MO" sz="2400" b="1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SURSE DE FINANȚARE A AFACERII</a:t>
            </a:r>
            <a:endParaRPr lang="en-US" sz="2400" b="1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4340" name="Прямоугольник 5"/>
          <p:cNvSpPr>
            <a:spLocks noChangeArrowheads="1"/>
          </p:cNvSpPr>
          <p:nvPr/>
        </p:nvSpPr>
        <p:spPr bwMode="auto">
          <a:xfrm>
            <a:off x="694268" y="1248203"/>
            <a:ext cx="10850033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ro-MO" altLang="en-US" sz="2400" dirty="0"/>
              <a:t> </a:t>
            </a:r>
            <a:r>
              <a:rPr lang="ro-MO" altLang="en-US" sz="2800" u="sng" dirty="0">
                <a:solidFill>
                  <a:srgbClr val="C00000"/>
                </a:solidFill>
                <a:cs typeface="Arial" pitchFamily="34" charset="0"/>
              </a:rPr>
              <a:t>Resurse proprii a fondatorului</a:t>
            </a:r>
            <a:r>
              <a:rPr lang="ro-MO" altLang="en-US" sz="2800" dirty="0">
                <a:solidFill>
                  <a:srgbClr val="C00000"/>
                </a:solidFill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ro-MO" altLang="en-US" sz="2800" dirty="0">
                <a:cs typeface="Arial" pitchFamily="34" charset="0"/>
              </a:rPr>
              <a:t> Banii din propriile economii (salarii, vânzări bunuri, etc.)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o-MO" altLang="en-US" sz="2800" dirty="0">
                <a:cs typeface="Arial" pitchFamily="34" charset="0"/>
              </a:rPr>
              <a:t> </a:t>
            </a:r>
            <a:r>
              <a:rPr lang="ro-MO" altLang="en-US" sz="2800" u="sng" dirty="0">
                <a:solidFill>
                  <a:srgbClr val="C00000"/>
                </a:solidFill>
                <a:cs typeface="Arial" pitchFamily="34" charset="0"/>
              </a:rPr>
              <a:t>Resurse împrumutate</a:t>
            </a:r>
            <a:r>
              <a:rPr lang="ro-MO" altLang="en-US" sz="2800" dirty="0">
                <a:solidFill>
                  <a:srgbClr val="C00000"/>
                </a:solidFill>
                <a:cs typeface="Arial" pitchFamily="34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ro-MO" altLang="en-US" sz="2800" dirty="0">
                <a:cs typeface="Arial" pitchFamily="34" charset="0"/>
              </a:rPr>
              <a:t> Rude, prieteni, alte persoane fizice;</a:t>
            </a:r>
          </a:p>
          <a:p>
            <a:pPr lvl="1">
              <a:buFont typeface="Arial" pitchFamily="34" charset="0"/>
              <a:buChar char="•"/>
            </a:pPr>
            <a:r>
              <a:rPr lang="ro-MO" altLang="en-US" sz="2800" dirty="0">
                <a:cs typeface="Arial" pitchFamily="34" charset="0"/>
              </a:rPr>
              <a:t> Organizații de creditare nebancară (O.C.N.)</a:t>
            </a:r>
          </a:p>
          <a:p>
            <a:pPr lvl="1">
              <a:buFont typeface="Arial" pitchFamily="34" charset="0"/>
              <a:buChar char="•"/>
            </a:pPr>
            <a:r>
              <a:rPr lang="ro-MO" altLang="en-US" sz="2800" dirty="0">
                <a:cs typeface="Arial" pitchFamily="34" charset="0"/>
              </a:rPr>
              <a:t> Asociații de Economii și Împrumut (AEÎ)</a:t>
            </a:r>
          </a:p>
          <a:p>
            <a:pPr lvl="1">
              <a:buFont typeface="Arial" pitchFamily="34" charset="0"/>
              <a:buChar char="•"/>
            </a:pPr>
            <a:r>
              <a:rPr lang="ro-MO" altLang="en-US" sz="2800" dirty="0">
                <a:cs typeface="Arial" pitchFamily="34" charset="0"/>
              </a:rPr>
              <a:t> Băncile comerciale;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o-MO" altLang="en-US" sz="2800" dirty="0">
                <a:cs typeface="Arial" pitchFamily="34" charset="0"/>
              </a:rPr>
              <a:t> </a:t>
            </a:r>
            <a:r>
              <a:rPr lang="ro-MO" altLang="en-US" sz="2800" u="sng" dirty="0">
                <a:solidFill>
                  <a:srgbClr val="C00000"/>
                </a:solidFill>
                <a:cs typeface="Arial" pitchFamily="34" charset="0"/>
              </a:rPr>
              <a:t>Programe de Stat.</a:t>
            </a:r>
          </a:p>
          <a:p>
            <a:pPr>
              <a:buFont typeface="Wingdings" pitchFamily="2" charset="2"/>
              <a:buChar char="q"/>
            </a:pPr>
            <a:r>
              <a:rPr lang="ro-MO" altLang="en-US" sz="2800" dirty="0">
                <a:cs typeface="Arial" pitchFamily="34" charset="0"/>
              </a:rPr>
              <a:t> </a:t>
            </a:r>
            <a:r>
              <a:rPr lang="ro-MO" altLang="en-US" sz="2800" u="sng" dirty="0">
                <a:solidFill>
                  <a:srgbClr val="C00000"/>
                </a:solidFill>
                <a:cs typeface="Arial" pitchFamily="34" charset="0"/>
              </a:rPr>
              <a:t>Proiecte finanțate de donatori</a:t>
            </a:r>
            <a:r>
              <a:rPr lang="ro-MO" altLang="en-US" sz="2800" u="sng" dirty="0">
                <a:cs typeface="Arial" pitchFamily="34" charset="0"/>
              </a:rPr>
              <a:t>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o-MO" altLang="en-US" sz="2800" dirty="0">
                <a:cs typeface="Arial" pitchFamily="34" charset="0"/>
              </a:rPr>
              <a:t> </a:t>
            </a:r>
            <a:r>
              <a:rPr lang="ro-MO" altLang="en-US" sz="2800" u="sng" dirty="0">
                <a:solidFill>
                  <a:srgbClr val="C00000"/>
                </a:solidFill>
                <a:cs typeface="Arial" pitchFamily="34" charset="0"/>
              </a:rPr>
              <a:t>Leasing financiar.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o-RO" altLang="en-US" sz="2800" i="1" dirty="0">
                <a:cs typeface="Arial" pitchFamily="34" charset="0"/>
              </a:rPr>
              <a:t> </a:t>
            </a:r>
            <a:r>
              <a:rPr lang="ro-RO" altLang="en-US" sz="2800" u="sng" dirty="0">
                <a:solidFill>
                  <a:srgbClr val="C00000"/>
                </a:solidFill>
                <a:cs typeface="Arial" pitchFamily="34" charset="0"/>
              </a:rPr>
              <a:t>Mijloace băneşti obținute din vânzări</a:t>
            </a:r>
            <a:r>
              <a:rPr lang="ro-RO" altLang="en-US" sz="2800" dirty="0">
                <a:cs typeface="Arial" pitchFamily="34" charset="0"/>
              </a:rPr>
              <a:t>. </a:t>
            </a:r>
          </a:p>
          <a:p>
            <a:pPr eaLnBrk="1" hangingPunct="1">
              <a:buFont typeface="Wingdings" pitchFamily="2" charset="2"/>
              <a:buChar char="q"/>
            </a:pPr>
            <a:endParaRPr lang="ro-MO" alt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827617" y="950913"/>
            <a:ext cx="10972800" cy="595312"/>
          </a:xfrm>
        </p:spPr>
        <p:txBody>
          <a:bodyPr>
            <a:normAutofit/>
          </a:bodyPr>
          <a:lstStyle/>
          <a:p>
            <a:pPr algn="ctr"/>
            <a:r>
              <a:rPr lang="ro-MO" alt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pitchFamily="34" charset="0"/>
              </a:rPr>
              <a:t>IDENTIFICAREA SI SELECTAREA SURSELOR DE FINANȚARE</a:t>
            </a:r>
            <a:endParaRPr lang="en-US" altLang="en-US" sz="2800" b="1" dirty="0">
              <a:solidFill>
                <a:schemeClr val="accent6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15363" name="Содержимое 3"/>
          <p:cNvSpPr>
            <a:spLocks noGrp="1" noChangeArrowheads="1"/>
          </p:cNvSpPr>
          <p:nvPr>
            <p:ph sz="half" idx="1"/>
          </p:nvPr>
        </p:nvSpPr>
        <p:spPr>
          <a:xfrm>
            <a:off x="599018" y="1603374"/>
            <a:ext cx="10960100" cy="4899025"/>
          </a:xfrm>
        </p:spPr>
        <p:txBody>
          <a:bodyPr>
            <a:noAutofit/>
          </a:bodyPr>
          <a:lstStyle/>
          <a:p>
            <a:pPr>
              <a:buClrTx/>
              <a:buFont typeface="Wingdings" pitchFamily="2" charset="2"/>
              <a:buChar char="q"/>
            </a:pPr>
            <a:r>
              <a:rPr lang="ro-MO" altLang="en-US" dirty="0">
                <a:cs typeface="Arial" pitchFamily="34" charset="0"/>
              </a:rPr>
              <a:t> </a:t>
            </a:r>
            <a:r>
              <a:rPr lang="ro-MO" altLang="en-US" u="sng" dirty="0">
                <a:cs typeface="Arial" pitchFamily="34" charset="0"/>
              </a:rPr>
              <a:t>Analiza surselor de finanțare</a:t>
            </a:r>
            <a:r>
              <a:rPr lang="ro-MO" altLang="en-US" dirty="0">
                <a:cs typeface="Arial" pitchFamily="34" charset="0"/>
              </a:rPr>
              <a:t>:</a:t>
            </a:r>
          </a:p>
          <a:p>
            <a:pPr lvl="1">
              <a:buClrTx/>
            </a:pPr>
            <a:r>
              <a:rPr lang="ro-MO" altLang="en-US" sz="2800" dirty="0">
                <a:cs typeface="Arial" pitchFamily="34" charset="0"/>
              </a:rPr>
              <a:t>Produse și servicii;</a:t>
            </a:r>
          </a:p>
          <a:p>
            <a:pPr lvl="1">
              <a:buClrTx/>
            </a:pPr>
            <a:r>
              <a:rPr lang="ro-MO" altLang="en-US" sz="2800" dirty="0">
                <a:cs typeface="Arial" pitchFamily="34" charset="0"/>
              </a:rPr>
              <a:t>Condiții de acordare a finanțării/creditului;</a:t>
            </a:r>
          </a:p>
          <a:p>
            <a:pPr lvl="1">
              <a:buClrTx/>
            </a:pPr>
            <a:r>
              <a:rPr lang="ro-MO" altLang="en-US" sz="2800" dirty="0">
                <a:cs typeface="Arial" pitchFamily="34" charset="0"/>
              </a:rPr>
              <a:t>Costul creditului (dobânda, alte taxe și comisioane).</a:t>
            </a:r>
          </a:p>
          <a:p>
            <a:pPr>
              <a:buClrTx/>
              <a:buFont typeface="Wingdings" pitchFamily="2" charset="2"/>
              <a:buChar char="q"/>
            </a:pPr>
            <a:r>
              <a:rPr lang="ro-MO" altLang="en-US" dirty="0">
                <a:cs typeface="Arial" pitchFamily="34" charset="0"/>
              </a:rPr>
              <a:t> </a:t>
            </a:r>
            <a:r>
              <a:rPr lang="ro-MO" altLang="en-US" u="sng" dirty="0">
                <a:cs typeface="Arial" pitchFamily="34" charset="0"/>
              </a:rPr>
              <a:t>Verificarea corespunderii afacerii cu cerințele finanțatorului</a:t>
            </a:r>
            <a:r>
              <a:rPr lang="ro-MO" altLang="en-US" dirty="0">
                <a:cs typeface="Arial" pitchFamily="34" charset="0"/>
              </a:rPr>
              <a:t>. </a:t>
            </a:r>
          </a:p>
          <a:p>
            <a:pPr lvl="1">
              <a:buClrTx/>
            </a:pPr>
            <a:r>
              <a:rPr lang="ro-MO" altLang="en-US" sz="2800" dirty="0">
                <a:cs typeface="Arial" pitchFamily="34" charset="0"/>
              </a:rPr>
              <a:t>Domeniul de activitate și experiența în domeniu;</a:t>
            </a:r>
          </a:p>
          <a:p>
            <a:pPr lvl="1">
              <a:buClrTx/>
            </a:pPr>
            <a:r>
              <a:rPr lang="ro-MO" altLang="en-US" sz="2800" dirty="0">
                <a:cs typeface="Arial" pitchFamily="34" charset="0"/>
              </a:rPr>
              <a:t>Perioada de activitate și rezultatele realizate;</a:t>
            </a:r>
          </a:p>
          <a:p>
            <a:pPr lvl="1">
              <a:buClrTx/>
            </a:pPr>
            <a:r>
              <a:rPr lang="ro-MO" altLang="en-US" sz="2800" dirty="0">
                <a:cs typeface="Arial" pitchFamily="34" charset="0"/>
              </a:rPr>
              <a:t>Istoria de creditare;</a:t>
            </a:r>
          </a:p>
          <a:p>
            <a:pPr lvl="1">
              <a:buClrTx/>
            </a:pPr>
            <a:r>
              <a:rPr lang="ro-MO" altLang="en-US" sz="2800" dirty="0">
                <a:cs typeface="Arial" pitchFamily="34" charset="0"/>
              </a:rPr>
              <a:t>Volumul activelor și vânzărilor;</a:t>
            </a:r>
          </a:p>
          <a:p>
            <a:pPr lvl="1">
              <a:buClrTx/>
            </a:pPr>
            <a:r>
              <a:rPr lang="ro-MO" altLang="en-US" sz="2800" dirty="0">
                <a:cs typeface="Arial" pitchFamily="34" charset="0"/>
              </a:rPr>
              <a:t>Capacitatea de asigurare a creditului.</a:t>
            </a:r>
            <a:endParaRPr lang="en-US" altLang="en-US" sz="2800" dirty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71EAA4C-1DC3-49D9-B52C-E83E0622421C}"/>
              </a:ext>
            </a:extLst>
          </p:cNvPr>
          <p:cNvSpPr/>
          <p:nvPr/>
        </p:nvSpPr>
        <p:spPr>
          <a:xfrm>
            <a:off x="165100" y="1549400"/>
            <a:ext cx="1183640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ro-MO" sz="2400" noProof="1">
                <a:cs typeface="Arial" pitchFamily="34" charset="0"/>
              </a:rPr>
              <a:t> </a:t>
            </a:r>
            <a:r>
              <a:rPr lang="en-US" sz="2400" noProof="1">
                <a:cs typeface="Arial" pitchFamily="34" charset="0"/>
              </a:rPr>
              <a:t>De regul</a:t>
            </a:r>
            <a:r>
              <a:rPr lang="vi-VN" sz="2400" noProof="1">
                <a:cs typeface="Arial" pitchFamily="34" charset="0"/>
              </a:rPr>
              <a:t>ă, 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dobănda anuală efectiv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 plătită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, este mai mare cu 2 - 3 puncte procentuale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 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decît dobănda anuală stipulată în contract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;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 </a:t>
            </a:r>
            <a:endParaRPr lang="ro-MO" sz="2400" noProof="1">
              <a:latin typeface="Calibri" pitchFamily="34" charset="0"/>
              <a:cs typeface="Arial" pitchFamily="34" charset="0"/>
            </a:endParaRPr>
          </a:p>
          <a:p>
            <a:pPr eaLnBrk="1" hangingPunct="1"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ro-MO" sz="2400" noProof="1">
                <a:cs typeface="Arial" pitchFamily="34" charset="0"/>
              </a:rPr>
              <a:t> 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În cazul O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.C.N.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 această diferență poate fi de 4 - 5 puncte procentuale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, ori chear și mai mare</a:t>
            </a:r>
            <a:r>
              <a:rPr lang="ro-MO" sz="2400" noProof="1">
                <a:cs typeface="Arial" pitchFamily="34" charset="0"/>
              </a:rPr>
              <a:t>;</a:t>
            </a:r>
          </a:p>
          <a:p>
            <a:pPr eaLnBrk="1" hangingPunct="1"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ro-MO" sz="2400" noProof="1">
                <a:cs typeface="Arial" pitchFamily="34" charset="0"/>
              </a:rPr>
              <a:t> </a:t>
            </a:r>
            <a:r>
              <a:rPr lang="ro-MO" sz="2400" u="sng" noProof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D</a:t>
            </a:r>
            <a:r>
              <a:rPr lang="vi-VN" sz="2400" u="sng" noProof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obăn</a:t>
            </a:r>
            <a:r>
              <a:rPr lang="ro-MO" sz="2400" u="sng" noProof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da</a:t>
            </a:r>
            <a:r>
              <a:rPr lang="vi-VN" sz="2400" u="sng" noProof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 efectiv</a:t>
            </a:r>
            <a:r>
              <a:rPr lang="ro-MO" sz="2400" u="sng" noProof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ă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, care 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urmează a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 fi plătită băncii pentru credit, 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este egală cu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 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dobănda calculată conform contractului de credit, plus 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toate taxele și comisioanele percepute de bancă (comision de examenare a cererii, comision de eliberare a creditului, comision de administrare, etc)</a:t>
            </a:r>
            <a:endParaRPr lang="ro-MO" sz="2400" noProof="1">
              <a:latin typeface="Calibri" pitchFamily="34" charset="0"/>
              <a:cs typeface="Arial" pitchFamily="34" charset="0"/>
            </a:endParaRPr>
          </a:p>
          <a:p>
            <a:pPr eaLnBrk="1" hangingPunct="1">
              <a:buClr>
                <a:srgbClr val="3333FF"/>
              </a:buClr>
              <a:defRPr/>
            </a:pPr>
            <a:r>
              <a:rPr lang="ro-MO" sz="2400" noProof="1">
                <a:cs typeface="Arial" pitchFamily="34" charset="0"/>
              </a:rPr>
              <a:t>       </a:t>
            </a:r>
            <a:r>
              <a:rPr lang="ro-MO" sz="2400" u="sng" noProof="1">
                <a:solidFill>
                  <a:srgbClr val="FF0000"/>
                </a:solidFill>
                <a:cs typeface="Arial" pitchFamily="34" charset="0"/>
              </a:rPr>
              <a:t>Rețineți!</a:t>
            </a:r>
            <a:r>
              <a:rPr lang="ro-MO" sz="2400" noProof="1">
                <a:solidFill>
                  <a:srgbClr val="FF0000"/>
                </a:solidFill>
                <a:cs typeface="Arial" pitchFamily="34" charset="0"/>
              </a:rPr>
              <a:t> </a:t>
            </a:r>
            <a:r>
              <a:rPr lang="ro-MO" sz="2400" noProof="1">
                <a:cs typeface="Arial" pitchFamily="34" charset="0"/>
              </a:rPr>
              <a:t>În cazul în care în contratul de credit dobănda anuală este de 18%, iar la eliberarea creditului sa plătit un comision de eliberare a creditului în mărime de 2% din suma creditului eliberat, iar pe parcursul anului sa mai achitat lunar o taxă pentru administarare în sumă de 100 lei, atunci donănda efectivă va fi deja egală cu 19%!!! </a:t>
            </a:r>
            <a:endParaRPr lang="ro-MO" sz="2400" u="sng" noProof="1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ro-MO" sz="2400" u="sng" noProof="1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vi-VN" sz="2400" b="1" u="sng" noProof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Costul creditului</a:t>
            </a:r>
            <a:r>
              <a:rPr lang="ro-MO" sz="2400" b="1" noProof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= </a:t>
            </a:r>
            <a:r>
              <a:rPr lang="vi-VN" sz="2400" noProof="1">
                <a:solidFill>
                  <a:srgbClr val="3333FF"/>
                </a:solidFill>
                <a:latin typeface="Calibri" pitchFamily="34" charset="0"/>
                <a:cs typeface="Arial" pitchFamily="34" charset="0"/>
              </a:rPr>
              <a:t>Dobănda efectivă 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+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 C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heltuilile notariale + </a:t>
            </a:r>
            <a:r>
              <a:rPr lang="ro-MO" sz="2400" noProof="1">
                <a:solidFill>
                  <a:srgbClr val="B9173E"/>
                </a:solidFill>
                <a:latin typeface="Calibri" pitchFamily="34" charset="0"/>
                <a:cs typeface="Arial" pitchFamily="34" charset="0"/>
              </a:rPr>
              <a:t>Î</a:t>
            </a:r>
            <a:r>
              <a:rPr lang="vi-VN" sz="2400" noProof="1">
                <a:solidFill>
                  <a:srgbClr val="B9173E"/>
                </a:solidFill>
                <a:latin typeface="Calibri" pitchFamily="34" charset="0"/>
                <a:cs typeface="Arial" pitchFamily="34" charset="0"/>
              </a:rPr>
              <a:t>nregistrare la organul cadastral 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+ 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A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sigurarea bunurilor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 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gajate,</a:t>
            </a:r>
            <a:r>
              <a:rPr lang="ro-MO" sz="2400" noProof="1">
                <a:latin typeface="Calibri" pitchFamily="34" charset="0"/>
                <a:cs typeface="Arial" pitchFamily="34" charset="0"/>
              </a:rPr>
              <a:t> </a:t>
            </a:r>
            <a:r>
              <a:rPr lang="vi-VN" sz="2400" noProof="1">
                <a:latin typeface="Calibri" pitchFamily="34" charset="0"/>
                <a:cs typeface="Arial" pitchFamily="34" charset="0"/>
              </a:rPr>
              <a:t>etc.</a:t>
            </a:r>
            <a:endParaRPr lang="ro-MO" sz="2400" noProof="1">
              <a:latin typeface="Calibri" pitchFamily="34" charset="0"/>
              <a:cs typeface="Arial" pitchFamily="34" charset="0"/>
            </a:endParaRPr>
          </a:p>
          <a:p>
            <a:pPr eaLnBrk="1" hangingPunct="1">
              <a:buClr>
                <a:srgbClr val="3333FF"/>
              </a:buClr>
              <a:buFont typeface="Wingdings" pitchFamily="2" charset="2"/>
              <a:buChar char="q"/>
              <a:defRPr/>
            </a:pPr>
            <a:endParaRPr lang="vi-VN" sz="2200" noProof="1">
              <a:cs typeface="Arial" pitchFamily="34" charset="0"/>
            </a:endParaRP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128184" y="347354"/>
            <a:ext cx="950594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altLang="en-US" sz="2800" b="1" noProof="1">
                <a:solidFill>
                  <a:srgbClr val="00B050"/>
                </a:solidFill>
                <a:latin typeface="Calibri" pitchFamily="34" charset="0"/>
                <a:cs typeface="Arial" pitchFamily="34" charset="0"/>
              </a:rPr>
              <a:t>COSTUL RESURSELOR ÎMPRUMUTATE</a:t>
            </a:r>
          </a:p>
        </p:txBody>
      </p:sp>
      <p:sp>
        <p:nvSpPr>
          <p:cNvPr id="4" name="Пятно 1 3"/>
          <p:cNvSpPr/>
          <p:nvPr/>
        </p:nvSpPr>
        <p:spPr>
          <a:xfrm>
            <a:off x="279400" y="4191000"/>
            <a:ext cx="292100" cy="342900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o-RO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9A94CA95-4E84-43B2-8251-A31818E05B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096" y="2821243"/>
            <a:ext cx="100678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tabLst>
                <a:tab pos="457200" algn="l"/>
              </a:tabLst>
              <a:defRPr/>
            </a:pPr>
            <a:r>
              <a:rPr lang="ro-RO" sz="2400" u="sng" dirty="0">
                <a:ea typeface="Times New Roman" pitchFamily="18" charset="0"/>
                <a:cs typeface="Arial" pitchFamily="34" charset="0"/>
              </a:rPr>
              <a:t>Unde: </a:t>
            </a:r>
            <a:r>
              <a:rPr lang="en-US" sz="2400" dirty="0">
                <a:solidFill>
                  <a:srgbClr val="B3B3B3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o-RO" sz="2400" b="1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C  </a:t>
            </a:r>
            <a:r>
              <a:rPr lang="ro-RO" sz="2400" dirty="0">
                <a:ea typeface="Times New Roman" pitchFamily="18" charset="0"/>
                <a:cs typeface="Arial" pitchFamily="34" charset="0"/>
              </a:rPr>
              <a:t>   </a:t>
            </a:r>
            <a:r>
              <a:rPr lang="en-US" sz="2400" dirty="0">
                <a:ea typeface="Times New Roman" pitchFamily="18" charset="0"/>
                <a:cs typeface="Arial" pitchFamily="34" charset="0"/>
              </a:rPr>
              <a:t>- </a:t>
            </a:r>
            <a:r>
              <a:rPr lang="ro-MO" sz="2400" dirty="0">
                <a:ea typeface="Times New Roman" pitchFamily="18" charset="0"/>
                <a:cs typeface="Arial" pitchFamily="34" charset="0"/>
              </a:rPr>
              <a:t> </a:t>
            </a:r>
            <a:r>
              <a:rPr lang="ro-MO" sz="2400" i="1" dirty="0">
                <a:ea typeface="Times New Roman" pitchFamily="18" charset="0"/>
                <a:cs typeface="Arial" pitchFamily="34" charset="0"/>
              </a:rPr>
              <a:t>soldul </a:t>
            </a:r>
            <a:r>
              <a:rPr lang="ro-RO" sz="2400" i="1" dirty="0">
                <a:ea typeface="Times New Roman" pitchFamily="18" charset="0"/>
                <a:cs typeface="Arial" pitchFamily="34" charset="0"/>
              </a:rPr>
              <a:t>creditului</a:t>
            </a:r>
            <a:r>
              <a:rPr lang="ro-RO" sz="2400" dirty="0">
                <a:ea typeface="Times New Roman" pitchFamily="18" charset="0"/>
                <a:cs typeface="Arial" pitchFamily="34" charset="0"/>
              </a:rPr>
              <a:t>,</a:t>
            </a:r>
            <a:endParaRPr lang="en-US" sz="2400" dirty="0">
              <a:cs typeface="Arial" pitchFamily="34" charset="0"/>
            </a:endParaRPr>
          </a:p>
          <a:p>
            <a:pPr>
              <a:tabLst>
                <a:tab pos="457200" algn="l"/>
              </a:tabLst>
              <a:defRPr/>
            </a:pPr>
            <a:r>
              <a:rPr lang="ro-RO" sz="2400" dirty="0">
                <a:cs typeface="Arial" pitchFamily="34" charset="0"/>
              </a:rPr>
              <a:t>             </a:t>
            </a:r>
            <a:r>
              <a:rPr lang="ro-RO" sz="2400" b="1" dirty="0">
                <a:solidFill>
                  <a:srgbClr val="C00000"/>
                </a:solidFill>
                <a:cs typeface="Arial" pitchFamily="34" charset="0"/>
              </a:rPr>
              <a:t>Rd</a:t>
            </a:r>
            <a:r>
              <a:rPr lang="ro-RO" sz="2400" dirty="0">
                <a:cs typeface="Arial" pitchFamily="34" charset="0"/>
              </a:rPr>
              <a:t>  </a:t>
            </a:r>
            <a:r>
              <a:rPr lang="en-US" sz="2400" dirty="0">
                <a:cs typeface="Arial" pitchFamily="34" charset="0"/>
              </a:rPr>
              <a:t>- </a:t>
            </a:r>
            <a:r>
              <a:rPr lang="ro-MO" sz="2400" dirty="0">
                <a:cs typeface="Arial" pitchFamily="34" charset="0"/>
              </a:rPr>
              <a:t> </a:t>
            </a:r>
            <a:r>
              <a:rPr lang="ro-RO" sz="2400" i="1" dirty="0">
                <a:cs typeface="Arial" pitchFamily="34" charset="0"/>
              </a:rPr>
              <a:t>rata dobânzii </a:t>
            </a:r>
            <a:r>
              <a:rPr lang="ro-MO" sz="2400" i="1" dirty="0">
                <a:cs typeface="Arial" pitchFamily="34" charset="0"/>
              </a:rPr>
              <a:t>anuale</a:t>
            </a:r>
            <a:r>
              <a:rPr lang="en-US" sz="2400" i="1" dirty="0">
                <a:cs typeface="Arial" pitchFamily="34" charset="0"/>
              </a:rPr>
              <a:t> </a:t>
            </a:r>
            <a:r>
              <a:rPr lang="ro-RO" sz="2400" i="1" dirty="0">
                <a:cs typeface="Arial" pitchFamily="34" charset="0"/>
              </a:rPr>
              <a:t>la credit</a:t>
            </a:r>
            <a:r>
              <a:rPr lang="ro-RO" sz="2400" dirty="0">
                <a:cs typeface="Arial" pitchFamily="34" charset="0"/>
              </a:rPr>
              <a:t>,</a:t>
            </a:r>
            <a:endParaRPr lang="en-US" sz="2400" dirty="0">
              <a:cs typeface="Arial" pitchFamily="34" charset="0"/>
            </a:endParaRPr>
          </a:p>
          <a:p>
            <a:pPr>
              <a:tabLst>
                <a:tab pos="457200" algn="l"/>
              </a:tabLst>
              <a:defRPr/>
            </a:pPr>
            <a:r>
              <a:rPr lang="ro-RO" sz="2400" dirty="0">
                <a:cs typeface="Arial" pitchFamily="34" charset="0"/>
              </a:rPr>
              <a:t>             </a:t>
            </a:r>
            <a:r>
              <a:rPr lang="ro-RO" sz="2400" b="1" dirty="0">
                <a:solidFill>
                  <a:srgbClr val="C00000"/>
                </a:solidFill>
                <a:cs typeface="Arial" pitchFamily="34" charset="0"/>
              </a:rPr>
              <a:t>T</a:t>
            </a:r>
            <a:r>
              <a:rPr lang="ro-RO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</a:t>
            </a:r>
            <a:r>
              <a:rPr lang="ro-RO" sz="2400" dirty="0">
                <a:cs typeface="Arial" pitchFamily="34" charset="0"/>
              </a:rPr>
              <a:t>    -  numărul </a:t>
            </a:r>
            <a:r>
              <a:rPr lang="ro-RO" sz="2400" i="1" dirty="0">
                <a:cs typeface="Arial" pitchFamily="34" charset="0"/>
              </a:rPr>
              <a:t>de zile de utilizate a creditului</a:t>
            </a:r>
            <a:r>
              <a:rPr lang="ro-RO" sz="2400" dirty="0">
                <a:cs typeface="Arial" pitchFamily="34" charset="0"/>
              </a:rPr>
              <a:t>.</a:t>
            </a:r>
            <a:endParaRPr lang="en-US" sz="2400" u="sng" dirty="0"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2" name="Rectangle 9">
            <a:extLst>
              <a:ext uri="{FF2B5EF4-FFF2-40B4-BE49-F238E27FC236}">
                <a16:creationId xmlns:a16="http://schemas.microsoft.com/office/drawing/2014/main" id="{3104028C-ACFC-40A6-88EC-B4AAD2190D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0133" y="4557643"/>
            <a:ext cx="7393516" cy="65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25" tIns="9525" rIns="9525" bIns="0" anchor="b"/>
          <a:lstStyle/>
          <a:p>
            <a:pPr eaLnBrk="1" hangingPunct="1">
              <a:defRPr/>
            </a:pPr>
            <a:r>
              <a:rPr lang="ro-MO" sz="2000" b="1" i="1" u="sng" noProof="1">
                <a:solidFill>
                  <a:srgbClr val="3333FF"/>
                </a:solidFill>
              </a:rPr>
              <a:t>Rezolvare</a:t>
            </a:r>
            <a:r>
              <a:rPr lang="ro-MO" sz="2000" b="1" i="1" u="sng" noProof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o-MO" sz="2000" b="1" i="1" u="sng" noProof="1">
                <a:solidFill>
                  <a:srgbClr val="3333FF"/>
                </a:solidFill>
              </a:rPr>
              <a:t> varianta a) </a:t>
            </a:r>
            <a:r>
              <a:rPr lang="ro-MO" sz="2000" b="1" i="1" u="sng" noProof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</a:p>
          <a:p>
            <a:pPr eaLnBrk="1" hangingPunct="1">
              <a:defRPr/>
            </a:pPr>
            <a:r>
              <a:rPr lang="ro-RO" sz="2000" b="1" i="1" dirty="0">
                <a:solidFill>
                  <a:srgbClr val="3333FF"/>
                </a:solidFill>
              </a:rPr>
              <a:t>Valoarea Dobânzii spre plată =</a:t>
            </a:r>
          </a:p>
          <a:p>
            <a:pPr eaLnBrk="1" hangingPunct="1">
              <a:defRPr/>
            </a:pPr>
            <a:r>
              <a:rPr lang="ro-RO" sz="2000" b="1" i="1" dirty="0">
                <a:solidFill>
                  <a:srgbClr val="3333FF"/>
                </a:solidFill>
              </a:rPr>
              <a:t>(120 000 x 18% x 30)/360 x 100%= 1 800,00 lei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556593-3AEF-4FFC-A6A7-B7765C432E6E}"/>
              </a:ext>
            </a:extLst>
          </p:cNvPr>
          <p:cNvSpPr/>
          <p:nvPr/>
        </p:nvSpPr>
        <p:spPr>
          <a:xfrm>
            <a:off x="543339" y="4087398"/>
            <a:ext cx="1085353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Clr>
                <a:srgbClr val="3333FF"/>
              </a:buClr>
              <a:buFont typeface="Wingdings" pitchFamily="2" charset="2"/>
              <a:buChar char="q"/>
              <a:defRPr/>
            </a:pPr>
            <a:r>
              <a:rPr lang="ro-MO" sz="2000" i="1" noProof="1">
                <a:cs typeface="Arial" pitchFamily="34" charset="0"/>
              </a:rPr>
              <a:t>  </a:t>
            </a:r>
            <a:r>
              <a:rPr lang="ro-MO" sz="2000" i="1" u="sng" noProof="1">
                <a:cs typeface="Arial" pitchFamily="34" charset="0"/>
              </a:rPr>
              <a:t>Exemplu:</a:t>
            </a:r>
          </a:p>
          <a:p>
            <a:pPr eaLnBrk="1" hangingPunct="1">
              <a:defRPr/>
            </a:pPr>
            <a:r>
              <a:rPr lang="ro-RO" sz="2000" i="1" dirty="0">
                <a:solidFill>
                  <a:srgbClr val="000000"/>
                </a:solidFill>
                <a:cs typeface="Arial" pitchFamily="34" charset="0"/>
              </a:rPr>
              <a:t>Valoarea creditului = 120 000 lei; </a:t>
            </a:r>
          </a:p>
          <a:p>
            <a:pPr eaLnBrk="1" hangingPunct="1">
              <a:defRPr/>
            </a:pPr>
            <a:r>
              <a:rPr lang="ro-RO" sz="2000" i="1" dirty="0">
                <a:solidFill>
                  <a:srgbClr val="000000"/>
                </a:solidFill>
                <a:cs typeface="Arial" pitchFamily="34" charset="0"/>
              </a:rPr>
              <a:t>T= termenul creditului 24 luni; </a:t>
            </a:r>
          </a:p>
          <a:p>
            <a:pPr eaLnBrk="1" hangingPunct="1">
              <a:defRPr/>
            </a:pPr>
            <a:r>
              <a:rPr lang="ro-RO" sz="2000" i="1" dirty="0">
                <a:solidFill>
                  <a:srgbClr val="000000"/>
                </a:solidFill>
                <a:cs typeface="Arial" pitchFamily="34" charset="0"/>
              </a:rPr>
              <a:t>R= rata dobânzii anuale18%, </a:t>
            </a:r>
          </a:p>
          <a:p>
            <a:pPr eaLnBrk="1" hangingPunct="1">
              <a:defRPr/>
            </a:pPr>
            <a:endParaRPr lang="ro-RO" i="1" u="sng" dirty="0">
              <a:solidFill>
                <a:srgbClr val="000000"/>
              </a:solidFill>
              <a:cs typeface="Arial" pitchFamily="34" charset="0"/>
            </a:endParaRPr>
          </a:p>
          <a:p>
            <a:pPr eaLnBrk="1" hangingPunct="1">
              <a:defRPr/>
            </a:pPr>
            <a:r>
              <a:rPr lang="ro-RO" sz="2000" i="1" u="sng" dirty="0">
                <a:solidFill>
                  <a:srgbClr val="000000"/>
                </a:solidFill>
                <a:cs typeface="Arial" pitchFamily="34" charset="0"/>
              </a:rPr>
              <a:t>Ca</a:t>
            </a:r>
            <a:r>
              <a:rPr lang="it-IT" sz="2000" i="1" u="sng" dirty="0">
                <a:solidFill>
                  <a:srgbClr val="000000"/>
                </a:solidFill>
                <a:cs typeface="Arial" pitchFamily="34" charset="0"/>
              </a:rPr>
              <a:t>lcul</a:t>
            </a:r>
            <a:r>
              <a:rPr lang="ro-MO" sz="2000" i="1" u="sng" dirty="0">
                <a:solidFill>
                  <a:srgbClr val="000000"/>
                </a:solidFill>
                <a:cs typeface="Arial" pitchFamily="34" charset="0"/>
              </a:rPr>
              <a:t>ul valoarea </a:t>
            </a:r>
            <a:r>
              <a:rPr lang="it-IT" sz="2000" i="1" u="sng" dirty="0">
                <a:solidFill>
                  <a:srgbClr val="000000"/>
                </a:solidFill>
                <a:cs typeface="Arial" pitchFamily="34" charset="0"/>
              </a:rPr>
              <a:t>dobînzii</a:t>
            </a:r>
            <a:r>
              <a:rPr lang="ro-MO" sz="2000" i="1" u="sng" dirty="0">
                <a:solidFill>
                  <a:srgbClr val="000000"/>
                </a:solidFill>
                <a:cs typeface="Arial" pitchFamily="34" charset="0"/>
              </a:rPr>
              <a:t> spre plată:</a:t>
            </a:r>
          </a:p>
          <a:p>
            <a:pPr marL="342900" indent="-342900" eaLnBrk="1" hangingPunct="1">
              <a:buFontTx/>
              <a:buAutoNum type="alphaLcParenR"/>
              <a:defRPr/>
            </a:pPr>
            <a:r>
              <a:rPr lang="ro-MO" sz="2000" i="1" dirty="0">
                <a:solidFill>
                  <a:srgbClr val="000000"/>
                </a:solidFill>
                <a:cs typeface="Arial" pitchFamily="34" charset="0"/>
              </a:rPr>
              <a:t>pentru 1 lună  (30 zile)</a:t>
            </a:r>
          </a:p>
          <a:p>
            <a:pPr marL="342900" indent="-342900" eaLnBrk="1" hangingPunct="1">
              <a:buFontTx/>
              <a:buAutoNum type="alphaLcParenR"/>
              <a:defRPr/>
            </a:pPr>
            <a:r>
              <a:rPr lang="ro-MO" sz="2000" i="1" dirty="0">
                <a:solidFill>
                  <a:srgbClr val="000000"/>
                </a:solidFill>
                <a:cs typeface="Arial" pitchFamily="34" charset="0"/>
              </a:rPr>
              <a:t>pentru 24</a:t>
            </a:r>
            <a:r>
              <a:rPr lang="it-IT" sz="2000" i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ro-MO" sz="2000" i="1" dirty="0">
                <a:solidFill>
                  <a:srgbClr val="000000"/>
                </a:solidFill>
                <a:cs typeface="Arial" pitchFamily="34" charset="0"/>
              </a:rPr>
              <a:t>luni</a:t>
            </a:r>
            <a:r>
              <a:rPr lang="ro-RO" sz="2000" i="1" dirty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it-IT" sz="2000" i="1" dirty="0">
                <a:solidFill>
                  <a:srgbClr val="000000"/>
                </a:solidFill>
                <a:cs typeface="Arial" pitchFamily="34" charset="0"/>
              </a:rPr>
              <a:t>(</a:t>
            </a:r>
            <a:r>
              <a:rPr lang="ro-MO" sz="2000" i="1" dirty="0">
                <a:solidFill>
                  <a:srgbClr val="000000"/>
                </a:solidFill>
                <a:cs typeface="Arial" pitchFamily="34" charset="0"/>
              </a:rPr>
              <a:t>720</a:t>
            </a:r>
            <a:r>
              <a:rPr lang="it-IT" sz="2000" i="1" dirty="0">
                <a:solidFill>
                  <a:srgbClr val="000000"/>
                </a:solidFill>
                <a:cs typeface="Arial" pitchFamily="34" charset="0"/>
              </a:rPr>
              <a:t> zile) </a:t>
            </a:r>
            <a:endParaRPr lang="ro-MO" sz="2000" i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030" name="Rectangle 12">
            <a:extLst>
              <a:ext uri="{FF2B5EF4-FFF2-40B4-BE49-F238E27FC236}">
                <a16:creationId xmlns:a16="http://schemas.microsoft.com/office/drawing/2014/main" id="{81CBCC9B-AD45-415B-A400-97484FC53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4247" y="5881136"/>
            <a:ext cx="767926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25" tIns="9525" rIns="9525" bIns="0" anchor="b"/>
          <a:lstStyle/>
          <a:p>
            <a:pPr eaLnBrk="1" hangingPunct="1">
              <a:defRPr/>
            </a:pPr>
            <a:r>
              <a:rPr lang="en-US" sz="2000" b="1" i="1" u="sng" noProof="1">
                <a:solidFill>
                  <a:srgbClr val="002060"/>
                </a:solidFill>
                <a:latin typeface="Calibri" pitchFamily="34" charset="0"/>
              </a:rPr>
              <a:t>Rezolvare  varianta b) : </a:t>
            </a:r>
          </a:p>
          <a:p>
            <a:pPr eaLnBrk="1" fontAlgn="b" hangingPunct="1">
              <a:defRPr/>
            </a:pPr>
            <a:r>
              <a:rPr lang="ro-RO" sz="2000" b="1" i="1" dirty="0">
                <a:solidFill>
                  <a:srgbClr val="002060"/>
                </a:solidFill>
                <a:latin typeface="Calibri" pitchFamily="34" charset="0"/>
              </a:rPr>
              <a:t>Valoarea Dobânzii</a:t>
            </a:r>
            <a:r>
              <a:rPr lang="en-US" sz="2000" b="1" i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o-MO" sz="2000" b="1" i="1" dirty="0">
                <a:solidFill>
                  <a:srgbClr val="002060"/>
                </a:solidFill>
                <a:latin typeface="Calibri" pitchFamily="34" charset="0"/>
              </a:rPr>
              <a:t>spre plată </a:t>
            </a:r>
            <a:r>
              <a:rPr lang="en-US" sz="2000" b="1" i="1" dirty="0">
                <a:solidFill>
                  <a:srgbClr val="002060"/>
                </a:solidFill>
                <a:latin typeface="Calibri" pitchFamily="34" charset="0"/>
              </a:rPr>
              <a:t>=</a:t>
            </a:r>
            <a:r>
              <a:rPr lang="ro-RO" sz="2000" b="1" i="1" dirty="0">
                <a:solidFill>
                  <a:srgbClr val="002060"/>
                </a:solidFill>
                <a:latin typeface="Calibri" pitchFamily="34" charset="0"/>
              </a:rPr>
              <a:t> </a:t>
            </a:r>
          </a:p>
          <a:p>
            <a:pPr eaLnBrk="1" fontAlgn="b" hangingPunct="1">
              <a:defRPr/>
            </a:pPr>
            <a:r>
              <a:rPr lang="en-US" sz="2000" b="1" i="1" dirty="0">
                <a:solidFill>
                  <a:srgbClr val="002060"/>
                </a:solidFill>
                <a:latin typeface="Calibri" pitchFamily="34" charset="0"/>
              </a:rPr>
              <a:t>(</a:t>
            </a:r>
            <a:r>
              <a:rPr lang="ro-RO" sz="2000" b="1" i="1" dirty="0">
                <a:solidFill>
                  <a:srgbClr val="002060"/>
                </a:solidFill>
                <a:latin typeface="Calibri" pitchFamily="34" charset="0"/>
              </a:rPr>
              <a:t>120 000 </a:t>
            </a:r>
            <a:r>
              <a:rPr lang="ro-MO" sz="2000" b="1" i="1" dirty="0">
                <a:solidFill>
                  <a:srgbClr val="002060"/>
                </a:solidFill>
                <a:latin typeface="Calibri" pitchFamily="34" charset="0"/>
              </a:rPr>
              <a:t>x </a:t>
            </a:r>
            <a:r>
              <a:rPr lang="ro-RO" sz="2000" b="1" i="1" dirty="0">
                <a:solidFill>
                  <a:srgbClr val="002060"/>
                </a:solidFill>
                <a:latin typeface="Calibri" pitchFamily="34" charset="0"/>
              </a:rPr>
              <a:t>18</a:t>
            </a:r>
            <a:r>
              <a:rPr lang="en-US" sz="2000" b="1" i="1" dirty="0">
                <a:solidFill>
                  <a:srgbClr val="002060"/>
                </a:solidFill>
                <a:latin typeface="Calibri" pitchFamily="34" charset="0"/>
              </a:rPr>
              <a:t>%</a:t>
            </a:r>
            <a:r>
              <a:rPr lang="ro-MO" sz="2000" b="1" i="1" dirty="0">
                <a:solidFill>
                  <a:srgbClr val="002060"/>
                </a:solidFill>
                <a:latin typeface="Calibri" pitchFamily="34" charset="0"/>
              </a:rPr>
              <a:t> x 720</a:t>
            </a:r>
            <a:r>
              <a:rPr lang="en-US" sz="2000" b="1" i="1" dirty="0">
                <a:solidFill>
                  <a:srgbClr val="002060"/>
                </a:solidFill>
                <a:latin typeface="Calibri" pitchFamily="34" charset="0"/>
              </a:rPr>
              <a:t>)/360</a:t>
            </a:r>
            <a:r>
              <a:rPr lang="ro-MO" sz="2000" b="1" i="1" dirty="0">
                <a:solidFill>
                  <a:srgbClr val="002060"/>
                </a:solidFill>
                <a:latin typeface="Calibri" pitchFamily="34" charset="0"/>
              </a:rPr>
              <a:t> x </a:t>
            </a:r>
            <a:r>
              <a:rPr lang="en-US" sz="2000" b="1" i="1" dirty="0">
                <a:solidFill>
                  <a:srgbClr val="002060"/>
                </a:solidFill>
                <a:latin typeface="Calibri" pitchFamily="34" charset="0"/>
              </a:rPr>
              <a:t>100%=</a:t>
            </a:r>
            <a:r>
              <a:rPr lang="ro-MO" sz="2000" b="1" i="1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ro-RO" sz="2000" b="1" i="1" dirty="0">
                <a:solidFill>
                  <a:srgbClr val="002060"/>
                </a:solidFill>
                <a:latin typeface="Calibri" pitchFamily="34" charset="0"/>
              </a:rPr>
              <a:t>43 200</a:t>
            </a:r>
            <a:r>
              <a:rPr lang="en-US" sz="2000" b="1" i="1" dirty="0">
                <a:solidFill>
                  <a:srgbClr val="002060"/>
                </a:solidFill>
                <a:latin typeface="Calibri" pitchFamily="34" charset="0"/>
              </a:rPr>
              <a:t>,00 </a:t>
            </a:r>
            <a:r>
              <a:rPr lang="ro-RO" sz="2000" b="1" i="1" dirty="0">
                <a:solidFill>
                  <a:srgbClr val="002060"/>
                </a:solidFill>
                <a:latin typeface="Calibri" pitchFamily="34" charset="0"/>
              </a:rPr>
              <a:t>lei</a:t>
            </a:r>
            <a:endParaRPr lang="en-US" sz="2000" b="1" i="1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80C3AEE4-E62D-4E01-B8D5-F40C166E4E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2284" y="1194333"/>
            <a:ext cx="1017693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457200" algn="l"/>
              </a:tabLst>
              <a:defRPr/>
            </a:pPr>
            <a:r>
              <a:rPr lang="ro-RO" sz="2600" b="1" dirty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CALCULAREA COSTULUI RESURSELOR ÎMPRUMUTATE</a:t>
            </a:r>
            <a:r>
              <a:rPr lang="ro-RO" sz="2600" b="1" u="sng" dirty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.  </a:t>
            </a:r>
            <a:r>
              <a:rPr lang="en-US" sz="2600" b="1" u="sng" dirty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 </a:t>
            </a:r>
            <a:endParaRPr lang="ro-RO" sz="2600" b="1" u="sng" dirty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</p:txBody>
      </p:sp>
      <p:sp>
        <p:nvSpPr>
          <p:cNvPr id="16" name="Rectangle 3">
            <a:extLst>
              <a:ext uri="{FF2B5EF4-FFF2-40B4-BE49-F238E27FC236}">
                <a16:creationId xmlns:a16="http://schemas.microsoft.com/office/drawing/2014/main" id="{2ECD038F-8055-4B44-8C8E-6B5C13271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9026" y="1875932"/>
            <a:ext cx="11754036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buClr>
                <a:srgbClr val="3333FF"/>
              </a:buClr>
              <a:tabLst>
                <a:tab pos="457200" algn="l"/>
              </a:tabLst>
              <a:defRPr/>
            </a:pPr>
            <a:r>
              <a:rPr lang="ro-RO" sz="2800" dirty="0">
                <a:latin typeface="Calibri" pitchFamily="34" charset="0"/>
                <a:ea typeface="Times New Roman" pitchFamily="18" charset="0"/>
                <a:cs typeface="Arial" pitchFamily="34" charset="0"/>
              </a:rPr>
              <a:t>Formula de calcul a dobânzii pentru resursele împrumutate:</a:t>
            </a:r>
            <a:r>
              <a:rPr lang="ro-RO" sz="1000" b="1" dirty="0">
                <a:ea typeface="Times New Roman" pitchFamily="18" charset="0"/>
                <a:cs typeface="Arial" pitchFamily="34" charset="0"/>
              </a:rPr>
              <a:t>              </a:t>
            </a:r>
            <a:endParaRPr lang="ro-RO" sz="1000" b="1" u="sng" dirty="0">
              <a:ea typeface="Times New Roman" pitchFamily="18" charset="0"/>
              <a:cs typeface="Arial" pitchFamily="34" charset="0"/>
            </a:endParaRPr>
          </a:p>
          <a:p>
            <a:pPr>
              <a:tabLst>
                <a:tab pos="457200" algn="l"/>
              </a:tabLst>
              <a:defRPr/>
            </a:pPr>
            <a:r>
              <a:rPr lang="ro-RO" sz="3200" dirty="0">
                <a:solidFill>
                  <a:srgbClr val="C00000"/>
                </a:solidFill>
                <a:ea typeface="Times New Roman" pitchFamily="18" charset="0"/>
                <a:cs typeface="Arial" pitchFamily="34" charset="0"/>
              </a:rPr>
              <a:t>Valoarea Dobânzii = (C x Rd x T):360/365 zile an x 100%</a:t>
            </a:r>
            <a:endParaRPr lang="en-US" sz="3200" dirty="0">
              <a:solidFill>
                <a:srgbClr val="C00000"/>
              </a:solidFill>
              <a:ea typeface="Times New Roman" pitchFamily="18" charset="0"/>
              <a:cs typeface="Arial" pitchFamily="34" charset="0"/>
            </a:endParaRPr>
          </a:p>
          <a:p>
            <a:pPr>
              <a:tabLst>
                <a:tab pos="457200" algn="l"/>
              </a:tabLst>
              <a:defRPr/>
            </a:pPr>
            <a:r>
              <a:rPr lang="ro-RO" sz="1800" b="1" dirty="0">
                <a:solidFill>
                  <a:srgbClr val="B3B3B3"/>
                </a:solidFill>
                <a:latin typeface="Garamond" pitchFamily="18" charset="0"/>
                <a:ea typeface="Times New Roman" pitchFamily="18" charset="0"/>
                <a:cs typeface="Arial" pitchFamily="34" charset="0"/>
              </a:rPr>
              <a:t>  </a:t>
            </a:r>
            <a:r>
              <a:rPr lang="en-US" sz="1800" b="1" dirty="0">
                <a:solidFill>
                  <a:srgbClr val="B3B3B3"/>
                </a:solidFill>
                <a:latin typeface="Garamond" pitchFamily="18" charset="0"/>
                <a:ea typeface="Times New Roman" pitchFamily="18" charset="0"/>
                <a:cs typeface="Arial" pitchFamily="34" charset="0"/>
              </a:rPr>
              <a:t> </a:t>
            </a:r>
            <a:endParaRPr lang="ro-RO" sz="1800" b="1" dirty="0">
              <a:latin typeface="Garamond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83500" y="1988841"/>
          <a:ext cx="8995834" cy="4397631"/>
        </p:xfrm>
        <a:graphic>
          <a:graphicData uri="http://schemas.openxmlformats.org/drawingml/2006/table">
            <a:tbl>
              <a:tblPr/>
              <a:tblGrid>
                <a:gridCol w="1507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53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43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21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69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Nr. plăților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Soldul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creditului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Dobînd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 calculată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Credit 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spre </a:t>
                      </a: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ramb</a:t>
                      </a:r>
                      <a:r>
                        <a:rPr kumimoji="0" lang="ro-R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ursare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Suma spre plată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o-R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/</a:t>
                      </a:r>
                      <a:r>
                        <a:rPr kumimoji="0" lang="ro-R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156,0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8.667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6.667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13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14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5841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9489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16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2375,00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10000,00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o-M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12375,00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41751" y="1427163"/>
          <a:ext cx="3524275" cy="357190"/>
        </p:xfrm>
        <a:graphic>
          <a:graphicData uri="http://schemas.openxmlformats.org/drawingml/2006/table">
            <a:tbl>
              <a:tblPr/>
              <a:tblGrid>
                <a:gridCol w="352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D=(C</a:t>
                      </a:r>
                      <a:r>
                        <a:rPr lang="ro-MO" sz="16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>
                          <a:latin typeface="Arial"/>
                        </a:rPr>
                        <a:t>x</a:t>
                      </a:r>
                      <a:r>
                        <a:rPr lang="ro-MO" sz="16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>
                          <a:latin typeface="Arial"/>
                        </a:rPr>
                        <a:t>Rd</a:t>
                      </a:r>
                      <a:r>
                        <a:rPr lang="ro-MO" sz="16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>
                          <a:latin typeface="Arial"/>
                        </a:rPr>
                        <a:t>x</a:t>
                      </a:r>
                      <a:r>
                        <a:rPr lang="ro-MO" sz="16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>
                          <a:latin typeface="Arial"/>
                        </a:rPr>
                        <a:t>T)/(360X100)</a:t>
                      </a:r>
                    </a:p>
                  </a:txBody>
                  <a:tcPr marL="12700" marR="127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7689851" y="1363663"/>
          <a:ext cx="3524275" cy="357190"/>
        </p:xfrm>
        <a:graphic>
          <a:graphicData uri="http://schemas.openxmlformats.org/drawingml/2006/table">
            <a:tbl>
              <a:tblPr/>
              <a:tblGrid>
                <a:gridCol w="3524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719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latin typeface="Arial"/>
                        </a:rPr>
                        <a:t>D=(C</a:t>
                      </a:r>
                      <a:r>
                        <a:rPr lang="ro-MO" sz="16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>
                          <a:latin typeface="Arial"/>
                        </a:rPr>
                        <a:t>x</a:t>
                      </a:r>
                      <a:r>
                        <a:rPr lang="ro-MO" sz="16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>
                          <a:latin typeface="Arial"/>
                        </a:rPr>
                        <a:t>Rd</a:t>
                      </a:r>
                      <a:r>
                        <a:rPr lang="ro-MO" sz="16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>
                          <a:latin typeface="Arial"/>
                        </a:rPr>
                        <a:t>x</a:t>
                      </a:r>
                      <a:r>
                        <a:rPr lang="ro-MO" sz="1600" b="0" i="0" u="none" strike="noStrike" dirty="0">
                          <a:latin typeface="Arial"/>
                        </a:rPr>
                        <a:t> </a:t>
                      </a:r>
                      <a:r>
                        <a:rPr lang="en-US" sz="1600" b="0" i="0" u="none" strike="noStrike" dirty="0">
                          <a:latin typeface="Arial"/>
                        </a:rPr>
                        <a:t>T)/(36</a:t>
                      </a:r>
                      <a:r>
                        <a:rPr lang="ro-RO" sz="1600" b="0" i="0" u="none" strike="noStrike" dirty="0">
                          <a:latin typeface="Arial"/>
                        </a:rPr>
                        <a:t>5</a:t>
                      </a:r>
                      <a:r>
                        <a:rPr lang="en-US" sz="1600" b="0" i="0" u="none" strike="noStrike" dirty="0">
                          <a:latin typeface="Arial"/>
                        </a:rPr>
                        <a:t>X100)</a:t>
                      </a:r>
                    </a:p>
                  </a:txBody>
                  <a:tcPr marL="12700" marR="12700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557" name="Rectangle 7"/>
          <p:cNvSpPr>
            <a:spLocks noChangeArrowheads="1"/>
          </p:cNvSpPr>
          <p:nvPr/>
        </p:nvSpPr>
        <p:spPr bwMode="auto">
          <a:xfrm>
            <a:off x="706703" y="866057"/>
            <a:ext cx="1075319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o-MO" sz="2400" b="1" dirty="0"/>
              <a:t>Grafic Rambursare credit “Plăţi egale</a:t>
            </a:r>
            <a:r>
              <a:rPr lang="en-US" sz="2400" b="1" dirty="0"/>
              <a:t>”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5200650" y="2038350"/>
            <a:ext cx="863600" cy="2667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 flipV="1">
            <a:off x="6833100" y="1663700"/>
            <a:ext cx="2399801" cy="94781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563688" y="1183929"/>
            <a:ext cx="22082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o-MO" sz="1600" u="sng" dirty="0"/>
              <a:t>Credit: </a:t>
            </a:r>
            <a:r>
              <a:rPr lang="ro-MO" sz="1600" b="1" u="sng" dirty="0"/>
              <a:t>10 000 lei</a:t>
            </a:r>
          </a:p>
          <a:p>
            <a:r>
              <a:rPr lang="ro-MO" sz="1600" u="sng" dirty="0"/>
              <a:t>Dobânda : </a:t>
            </a:r>
            <a:r>
              <a:rPr lang="ro-MO" sz="1600" b="1" u="sng" dirty="0"/>
              <a:t>19%</a:t>
            </a:r>
          </a:p>
          <a:p>
            <a:r>
              <a:rPr lang="ro-MO" sz="1600" u="sng" dirty="0"/>
              <a:t>Termen: </a:t>
            </a:r>
            <a:r>
              <a:rPr lang="ro-MO" sz="1600" b="1" u="sng" dirty="0"/>
              <a:t>15 luni</a:t>
            </a:r>
            <a:endParaRPr lang="en-US" sz="1600" b="1" u="sng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55573" y="6237312"/>
            <a:ext cx="8064896" cy="476250"/>
          </a:xfrm>
          <a:noFill/>
        </p:spPr>
        <p:txBody>
          <a:bodyPr/>
          <a:lstStyle/>
          <a:p>
            <a:pPr algn="ctr"/>
            <a:r>
              <a:rPr lang="ro-MO" sz="2000" b="1" u="sng" dirty="0">
                <a:solidFill>
                  <a:srgbClr val="FF0000"/>
                </a:solidFill>
              </a:rPr>
              <a:t>Diferența dintre I și a II metodă de calcul: 2375,0 - 1266,7 = 1090,3 lei</a:t>
            </a:r>
            <a:endParaRPr lang="en-US" sz="2000" b="1" u="sng" dirty="0">
              <a:solidFill>
                <a:srgbClr val="FF0000"/>
              </a:solidFill>
            </a:endParaRPr>
          </a:p>
        </p:txBody>
      </p:sp>
      <p:graphicFrame>
        <p:nvGraphicFramePr>
          <p:cNvPr id="37014" name="Group 150"/>
          <p:cNvGraphicFramePr>
            <a:graphicFrameLocks noGrp="1"/>
          </p:cNvGraphicFramePr>
          <p:nvPr/>
        </p:nvGraphicFramePr>
        <p:xfrm>
          <a:off x="1295467" y="2349500"/>
          <a:ext cx="9541933" cy="3850150"/>
        </p:xfrm>
        <a:graphic>
          <a:graphicData uri="http://schemas.openxmlformats.org/drawingml/2006/table">
            <a:tbl>
              <a:tblPr/>
              <a:tblGrid>
                <a:gridCol w="9651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64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399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Nr. plăților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Soldul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ro-M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creditului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1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Dobind</a:t>
                      </a:r>
                      <a:r>
                        <a:rPr kumimoji="0" lang="ro-M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  calculată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Credit </a:t>
                      </a:r>
                      <a:r>
                        <a:rPr kumimoji="0" lang="ro-M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spre plată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Suma  totală spre plată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824,97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147,8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 Cyr"/>
                        </a:rPr>
                        <a:t>814,47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8.667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137,2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803,87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126,7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793,37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116,1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782,77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6.667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105,6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772,27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95,0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761,67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84,4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751,07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73,9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740,57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63,3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729,97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52,8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719,47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42,2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708,87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31,7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698,37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14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1.333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21,1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latin typeface="Arial Cyr"/>
                        </a:rPr>
                        <a:t>687,77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10,6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666,67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latin typeface="Arial Cyr"/>
                        </a:rPr>
                        <a:t>677,27</a:t>
                      </a:r>
                    </a:p>
                  </a:txBody>
                  <a:tcPr marL="12700" marR="12700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2096"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1266,7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  <a:r>
                        <a:rPr kumimoji="0" lang="ro-M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000,00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11266,7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8579" name="Rectangle 7"/>
          <p:cNvSpPr>
            <a:spLocks noChangeArrowheads="1"/>
          </p:cNvSpPr>
          <p:nvPr/>
        </p:nvSpPr>
        <p:spPr bwMode="auto">
          <a:xfrm>
            <a:off x="1236035" y="1069257"/>
            <a:ext cx="104651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o-MO" sz="2400" b="1" dirty="0"/>
              <a:t>Calcul dobânda sold lunar. Credit rambursat în Plăţi egale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285314" y="1497237"/>
            <a:ext cx="220824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o-MO" sz="1600" u="sng" dirty="0"/>
              <a:t>Credit: 10 000 lei</a:t>
            </a:r>
          </a:p>
          <a:p>
            <a:r>
              <a:rPr lang="ro-MO" sz="1600" u="sng" dirty="0"/>
              <a:t>Dobânda : 19%</a:t>
            </a:r>
          </a:p>
          <a:p>
            <a:r>
              <a:rPr lang="ro-MO" sz="1600" u="sng" dirty="0"/>
              <a:t>Termen: 15 luni</a:t>
            </a:r>
            <a:endParaRPr lang="en-US" sz="1600" u="sng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431371" y="6021288"/>
            <a:ext cx="10945216" cy="476250"/>
          </a:xfrm>
          <a:noFill/>
        </p:spPr>
        <p:txBody>
          <a:bodyPr/>
          <a:lstStyle/>
          <a:p>
            <a:pPr algn="ctr"/>
            <a:r>
              <a:rPr lang="ro-MO" sz="1600" u="sng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Diferența  dintre rambursare lunară, fără și cu perioadă de grație: 1923,8 – 1266,7 = 657,1 lei</a:t>
            </a:r>
            <a:endParaRPr lang="en-US" sz="1600" u="sng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8038" name="Group 150"/>
          <p:cNvGraphicFramePr>
            <a:graphicFrameLocks noGrp="1"/>
          </p:cNvGraphicFramePr>
          <p:nvPr/>
        </p:nvGraphicFramePr>
        <p:xfrm>
          <a:off x="911424" y="2108199"/>
          <a:ext cx="9872132" cy="3928297"/>
        </p:xfrm>
        <a:graphic>
          <a:graphicData uri="http://schemas.openxmlformats.org/drawingml/2006/table">
            <a:tbl>
              <a:tblPr/>
              <a:tblGrid>
                <a:gridCol w="16531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39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60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30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14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621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Nr. plăți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Soldul </a:t>
                      </a:r>
                      <a:r>
                        <a:rPr kumimoji="0" lang="ro-MO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incep</a:t>
                      </a:r>
                      <a:endParaRPr kumimoji="0" lang="ro-MO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Dobândă calculată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Credit  spre rambursare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Suma total spre plată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158,3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1000,00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1158,3</a:t>
                      </a:r>
                      <a:endParaRPr kumimoji="0" lang="en-US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142,5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1500,00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1642,5</a:t>
                      </a:r>
                      <a:endParaRPr kumimoji="0" lang="en-US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7.500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118,8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1500,00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1618,8</a:t>
                      </a:r>
                      <a:endParaRPr kumimoji="0" lang="en-US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6.000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95,0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1500,00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1595,0</a:t>
                      </a:r>
                      <a:endParaRPr kumimoji="0" lang="en-US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4.500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71,3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1500,00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1571,3</a:t>
                      </a:r>
                      <a:endParaRPr kumimoji="0" lang="en-US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14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3.000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47,5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1500,00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1547,5</a:t>
                      </a:r>
                      <a:endParaRPr kumimoji="0" lang="en-US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1.500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23,8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1500,00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o-MO" sz="1400" b="0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+mn-cs"/>
                        </a:rPr>
                        <a:t>1523,8</a:t>
                      </a:r>
                      <a:endParaRPr kumimoji="0" lang="en-US" sz="1400" b="0" i="0" u="none" strike="noStrike" kern="1200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+mn-cs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1613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1923,8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10000,0</a:t>
                      </a: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 </a:t>
                      </a:r>
                      <a:r>
                        <a:rPr kumimoji="0" lang="ro-MO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11923,8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2700" marR="12700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9604" name="Rectangle 7"/>
          <p:cNvSpPr>
            <a:spLocks noChangeArrowheads="1"/>
          </p:cNvSpPr>
          <p:nvPr/>
        </p:nvSpPr>
        <p:spPr bwMode="auto">
          <a:xfrm>
            <a:off x="962224" y="667049"/>
            <a:ext cx="105611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o-MO" sz="2800" b="1" dirty="0"/>
              <a:t>Calcul dobânda la sold lunar cu perioadă de graţie. </a:t>
            </a: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815414" y="1052737"/>
            <a:ext cx="382008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o-MO" sz="1600" u="sng" dirty="0"/>
              <a:t>Credit: 10 000 lei</a:t>
            </a:r>
          </a:p>
          <a:p>
            <a:r>
              <a:rPr lang="ro-MO" sz="1600" u="sng" dirty="0"/>
              <a:t>Dobânda : 19%</a:t>
            </a:r>
          </a:p>
          <a:p>
            <a:r>
              <a:rPr lang="ro-MO" sz="1600" u="sng" dirty="0"/>
              <a:t>Termen: 15 luni</a:t>
            </a:r>
          </a:p>
          <a:p>
            <a:r>
              <a:rPr lang="ro-MO" sz="1600" b="1" u="sng" dirty="0"/>
              <a:t>Perioadă de grație la împrumut - 8 luni</a:t>
            </a:r>
            <a:endParaRPr lang="en-US" sz="1600" b="1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A95048-FF70-4FA3-9C47-156D6D0D33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60184" y="5139678"/>
            <a:ext cx="10471631" cy="984250"/>
          </a:xfrm>
        </p:spPr>
        <p:txBody>
          <a:bodyPr/>
          <a:lstStyle/>
          <a:p>
            <a:pPr algn="r"/>
            <a:r>
              <a:rPr lang="x-none" b="1" dirty="0">
                <a:solidFill>
                  <a:schemeClr val="accent6">
                    <a:lumMod val="75000"/>
                  </a:schemeClr>
                </a:solidFill>
              </a:rPr>
              <a:t>Formator: </a:t>
            </a:r>
            <a:r>
              <a:rPr lang="ro-MD" b="1">
                <a:solidFill>
                  <a:schemeClr val="accent6">
                    <a:lumMod val="75000"/>
                  </a:schemeClr>
                </a:solidFill>
              </a:rPr>
              <a:t>Tudor Lupașcu</a:t>
            </a:r>
            <a:endParaRPr lang="x-none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60184" y="2180332"/>
            <a:ext cx="100745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o-RO" sz="60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Finanțarea afacerii</a:t>
            </a:r>
          </a:p>
        </p:txBody>
      </p:sp>
    </p:spTree>
    <p:extLst>
      <p:ext uri="{BB962C8B-B14F-4D97-AF65-F5344CB8AC3E}">
        <p14:creationId xmlns:p14="http://schemas.microsoft.com/office/powerpoint/2010/main" val="1445534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5C9D88-D56E-4622-9927-899E1EDC0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846138"/>
            <a:ext cx="10972800" cy="48736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pt-BR" sz="2400" b="1" dirty="0">
                <a:solidFill>
                  <a:srgbClr val="00B050"/>
                </a:solidFill>
                <a:latin typeface="+mn-lt"/>
              </a:rPr>
              <a:t>SURSA DE FINANȚARE A AFACERII.</a:t>
            </a:r>
            <a:endParaRPr lang="ro-RO" sz="2400" b="1" dirty="0">
              <a:solidFill>
                <a:srgbClr val="00B050"/>
              </a:solidFill>
              <a:latin typeface="+mn-lt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950B413F-A3B0-4FB3-B1A6-62A4346864E9}"/>
              </a:ext>
            </a:extLst>
          </p:cNvPr>
          <p:cNvGraphicFramePr>
            <a:graphicFrameLocks noGrp="1"/>
          </p:cNvGraphicFramePr>
          <p:nvPr/>
        </p:nvGraphicFramePr>
        <p:xfrm>
          <a:off x="241300" y="1511302"/>
          <a:ext cx="11582400" cy="4923752"/>
        </p:xfrm>
        <a:graphic>
          <a:graphicData uri="http://schemas.openxmlformats.org/drawingml/2006/table">
            <a:tbl>
              <a:tblPr/>
              <a:tblGrid>
                <a:gridCol w="5018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36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27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858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36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369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44149">
                <a:tc>
                  <a:txBody>
                    <a:bodyPr/>
                    <a:lstStyle/>
                    <a:p>
                      <a:pPr algn="ctr" rtl="0" fontAlgn="ctr"/>
                      <a:r>
                        <a:rPr lang="ro-MO" sz="1600" b="1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Articole de Investiții </a:t>
                      </a:r>
                    </a:p>
                  </a:txBody>
                  <a:tcPr marL="10245" marR="10245" marT="768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Surse proprii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Împrumut persoane </a:t>
                      </a:r>
                      <a:b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fizice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vi-VN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Credit</a:t>
                      </a:r>
                      <a:br>
                        <a:rPr lang="vi-VN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vi-VN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bancă/OMF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Grant /</a:t>
                      </a:r>
                      <a:b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Subvenții </a:t>
                      </a:r>
                      <a:b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endParaRPr lang="en-US" sz="1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 investiții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7249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Înregistrarea afacerii (documente juridice)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5298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Obținerea actelor permisive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733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Reparația și amenajarea încăperii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0733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2060"/>
                          </a:solidFill>
                          <a:latin typeface="Arial"/>
                        </a:rPr>
                        <a:t>Tractor MTZ-82M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25 000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200 000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25 000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250 000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3485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 dirty="0">
                          <a:solidFill>
                            <a:srgbClr val="002060"/>
                          </a:solidFill>
                          <a:latin typeface="Arial"/>
                        </a:rPr>
                        <a:t>Plug PL- 3,35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35 000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Arial"/>
                        </a:rPr>
                        <a:t>35 000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3485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Mașină de cusut liniară ”JUKI”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106 000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675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Masă de croit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51 000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51 000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2791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Echipament și instrumente (foarfece, riglă, etc.)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Mobilier sala de așteptare(canapea, dulap, etc.) 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18 000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110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Stofă și accesorii prima lună de activitate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18921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Salarii prima lună de activitate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2 500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2 500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5462">
                <a:tc>
                  <a:txBody>
                    <a:bodyPr/>
                    <a:lstStyle/>
                    <a:p>
                      <a:pPr algn="l" rtl="0" fontAlgn="t"/>
                      <a:r>
                        <a:rPr lang="ro-MO" sz="1600" b="0" i="0" u="none" strike="noStrike" noProof="0">
                          <a:solidFill>
                            <a:srgbClr val="000000"/>
                          </a:solidFill>
                          <a:latin typeface="Arial"/>
                        </a:rPr>
                        <a:t>Cheltuieli de întreținere (arenda, comunale, etc.)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15 000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 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5298">
                <a:tc>
                  <a:txBody>
                    <a:bodyPr/>
                    <a:lstStyle/>
                    <a:p>
                      <a:pPr algn="r" rtl="0" fontAlgn="t"/>
                      <a:r>
                        <a:rPr lang="ro-MO" sz="1600" b="1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Total investiții (Lei) </a:t>
                      </a:r>
                    </a:p>
                  </a:txBody>
                  <a:tcPr marL="10245" marR="92208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65 600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29 500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204 000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210 000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509 100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9863">
                <a:tc>
                  <a:txBody>
                    <a:bodyPr/>
                    <a:lstStyle/>
                    <a:p>
                      <a:pPr algn="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% </a:t>
                      </a:r>
                    </a:p>
                  </a:txBody>
                  <a:tcPr marL="10245" marR="92208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41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10245" marR="10245" marT="768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86E159BF-E5C5-46A9-8F74-13F54A6C58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5101" y="1079501"/>
            <a:ext cx="11521017" cy="5256213"/>
          </a:xfrm>
        </p:spPr>
        <p:txBody>
          <a:bodyPr>
            <a:normAutofit/>
          </a:bodyPr>
          <a:lstStyle/>
          <a:p>
            <a:pPr algn="ctr">
              <a:buClrTx/>
              <a:buNone/>
              <a:defRPr/>
            </a:pPr>
            <a:r>
              <a:rPr lang="ro-MO" b="1" i="1" dirty="0">
                <a:solidFill>
                  <a:srgbClr val="00B050"/>
                </a:solidFill>
              </a:rPr>
              <a:t>IDENTIFICAREA </a:t>
            </a:r>
            <a:r>
              <a:rPr lang="vi-VN" b="1" i="1" dirty="0">
                <a:solidFill>
                  <a:srgbClr val="00B050"/>
                </a:solidFill>
                <a:latin typeface="Calibri" pitchFamily="34" charset="0"/>
              </a:rPr>
              <a:t>CHELTUIELI</a:t>
            </a:r>
            <a:r>
              <a:rPr lang="ro-MO" b="1" i="1" dirty="0">
                <a:solidFill>
                  <a:srgbClr val="00B050"/>
                </a:solidFill>
                <a:latin typeface="Calibri" pitchFamily="34" charset="0"/>
              </a:rPr>
              <a:t>LOR</a:t>
            </a:r>
            <a:endParaRPr lang="ro-MO" b="1" u="sng" dirty="0">
              <a:solidFill>
                <a:srgbClr val="00B050"/>
              </a:solidFill>
              <a:latin typeface="Calibri" pitchFamily="34" charset="0"/>
              <a:cs typeface="Arial" pitchFamily="34" charset="0"/>
            </a:endParaRPr>
          </a:p>
          <a:p>
            <a:pPr>
              <a:buClrTx/>
              <a:buSzPct val="69000"/>
              <a:buFont typeface="Wingdings" pitchFamily="2" charset="2"/>
              <a:buChar char="q"/>
              <a:defRPr/>
            </a:pPr>
            <a:r>
              <a:rPr lang="ro-MO" dirty="0">
                <a:latin typeface="Calibri" pitchFamily="34" charset="0"/>
              </a:rPr>
              <a:t> </a:t>
            </a:r>
            <a:r>
              <a:rPr lang="vi-VN" dirty="0">
                <a:latin typeface="Calibri" pitchFamily="34" charset="0"/>
              </a:rPr>
              <a:t>Cheltuielile reprezintă totalitatea mijloacelor </a:t>
            </a:r>
            <a:r>
              <a:rPr lang="ro-MO" dirty="0">
                <a:latin typeface="Calibri" pitchFamily="34" charset="0"/>
              </a:rPr>
              <a:t>financiare </a:t>
            </a:r>
            <a:r>
              <a:rPr lang="ro-MO" dirty="0">
                <a:latin typeface="Calibri" pitchFamily="34" charset="0"/>
                <a:cs typeface="Arial" pitchFamily="34" charset="0"/>
              </a:rPr>
              <a:t>alocate pentru desfășurarea activității antreprenoriale</a:t>
            </a:r>
            <a:r>
              <a:rPr lang="vi-VN" dirty="0">
                <a:latin typeface="Calibri" pitchFamily="34" charset="0"/>
              </a:rPr>
              <a:t> pe parcursul perioadei de gestiune</a:t>
            </a:r>
            <a:r>
              <a:rPr lang="ro-MO" dirty="0">
                <a:latin typeface="Calibri" pitchFamily="34" charset="0"/>
              </a:rPr>
              <a:t>.</a:t>
            </a:r>
            <a:r>
              <a:rPr lang="vi-VN" dirty="0">
                <a:latin typeface="Calibri" pitchFamily="34" charset="0"/>
              </a:rPr>
              <a:t> </a:t>
            </a:r>
            <a:endParaRPr lang="ro-MO" dirty="0">
              <a:latin typeface="Calibri" pitchFamily="34" charset="0"/>
            </a:endParaRPr>
          </a:p>
          <a:p>
            <a:pPr>
              <a:buClrTx/>
              <a:buSzPct val="69000"/>
              <a:buFont typeface="Wingdings" pitchFamily="2" charset="2"/>
              <a:buChar char="q"/>
              <a:defRPr/>
            </a:pPr>
            <a:r>
              <a:rPr lang="ro-MO" dirty="0">
                <a:latin typeface="Calibri" pitchFamily="34" charset="0"/>
                <a:cs typeface="Arial" pitchFamily="34" charset="0"/>
              </a:rPr>
              <a:t> Cheltuielile se clasifică în:</a:t>
            </a:r>
          </a:p>
          <a:p>
            <a:pPr marL="514350" indent="-514350">
              <a:buClrTx/>
              <a:buFont typeface="+mj-lt"/>
              <a:buAutoNum type="alphaLcParenR"/>
              <a:defRPr/>
            </a:pPr>
            <a:r>
              <a:rPr lang="ro-MO" b="1" i="1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Directe</a:t>
            </a:r>
            <a:r>
              <a:rPr lang="ro-MO" dirty="0">
                <a:latin typeface="Calibri" pitchFamily="34" charset="0"/>
                <a:cs typeface="Arial" pitchFamily="34" charset="0"/>
              </a:rPr>
              <a:t> - operaționale, de producere - aferente procesului de producere (</a:t>
            </a:r>
            <a:r>
              <a:rPr lang="ro-MO" i="1" dirty="0">
                <a:latin typeface="Calibri" pitchFamily="34" charset="0"/>
                <a:cs typeface="Arial" pitchFamily="34" charset="0"/>
              </a:rPr>
              <a:t>materia primă, materiale, salarii angajați, combustibil, en. electrică,</a:t>
            </a:r>
            <a:r>
              <a:rPr lang="ro-MO" dirty="0">
                <a:latin typeface="Calibri" pitchFamily="34" charset="0"/>
                <a:cs typeface="Arial" pitchFamily="34" charset="0"/>
              </a:rPr>
              <a:t>);</a:t>
            </a:r>
          </a:p>
          <a:p>
            <a:pPr marL="514350" indent="-514350">
              <a:buClrTx/>
              <a:buFont typeface="+mj-lt"/>
              <a:buAutoNum type="alphaLcParenR"/>
              <a:defRPr/>
            </a:pPr>
            <a:r>
              <a:rPr lang="ro-MO" b="1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Indirecte</a:t>
            </a:r>
            <a:r>
              <a:rPr lang="ro-MO" dirty="0">
                <a:latin typeface="Calibri" pitchFamily="34" charset="0"/>
                <a:cs typeface="Arial" pitchFamily="34" charset="0"/>
              </a:rPr>
              <a:t> - neoperaționale, generale și administrative - nu țin de volumul produselor  realizate </a:t>
            </a:r>
            <a:r>
              <a:rPr lang="ro-MO" i="1" dirty="0">
                <a:latin typeface="Calibri" pitchFamily="34" charset="0"/>
                <a:cs typeface="Arial" pitchFamily="34" charset="0"/>
              </a:rPr>
              <a:t>(întreținerea mijloacelor fixe, amortizarea, dobânda bancară, salarii personal administrativ, telefon, </a:t>
            </a:r>
            <a:r>
              <a:rPr lang="ro-RO" i="1" dirty="0">
                <a:latin typeface="Calibri" pitchFamily="34" charset="0"/>
                <a:cs typeface="Arial" pitchFamily="34" charset="0"/>
              </a:rPr>
              <a:t>impozite, taxe locale</a:t>
            </a:r>
            <a:r>
              <a:rPr lang="ro-MO" i="1" dirty="0">
                <a:latin typeface="Calibri" pitchFamily="34" charset="0"/>
                <a:cs typeface="Arial" pitchFamily="34" charset="0"/>
              </a:rPr>
              <a:t>, etc.)</a:t>
            </a:r>
          </a:p>
          <a:p>
            <a:pPr marL="514350" indent="-514350">
              <a:buClrTx/>
              <a:buFont typeface="Wingdings" pitchFamily="2" charset="2"/>
              <a:buNone/>
              <a:defRPr/>
            </a:pPr>
            <a:r>
              <a:rPr lang="ro-RO" dirty="0">
                <a:latin typeface="Calibri" pitchFamily="34" charset="0"/>
                <a:cs typeface="Arial" pitchFamily="34" charset="0"/>
              </a:rPr>
              <a:t>      Ca și veniturile, pentru primul an de activitate,  </a:t>
            </a:r>
            <a:r>
              <a:rPr lang="ro-MO" dirty="0">
                <a:latin typeface="Calibri" pitchFamily="34" charset="0"/>
                <a:cs typeface="Arial" pitchFamily="34" charset="0"/>
              </a:rPr>
              <a:t>cheltuielile sunt  planificate la fel </a:t>
            </a:r>
            <a:r>
              <a:rPr lang="ro-RO" dirty="0">
                <a:latin typeface="Calibri" pitchFamily="34" charset="0"/>
                <a:cs typeface="Arial" pitchFamily="34" charset="0"/>
              </a:rPr>
              <a:t>lunar, iar pentru restul perioadei de planificare trimestrial ori anual. </a:t>
            </a:r>
            <a:endParaRPr lang="ru-RU" dirty="0">
              <a:latin typeface="Calibri" pitchFamily="34" charset="0"/>
              <a:cs typeface="Arial" pitchFamily="34" charset="0"/>
            </a:endParaRPr>
          </a:p>
          <a:p>
            <a:pPr marL="514350" indent="-514350">
              <a:buClrTx/>
              <a:buFont typeface="+mj-lt"/>
              <a:buAutoNum type="alphaLcParenR"/>
              <a:defRPr/>
            </a:pPr>
            <a:endParaRPr lang="en-US" dirty="0">
              <a:cs typeface="Arial" pitchFamily="34" charset="0"/>
            </a:endParaRPr>
          </a:p>
        </p:txBody>
      </p:sp>
      <p:sp>
        <p:nvSpPr>
          <p:cNvPr id="19459" name="Пятно 1 6"/>
          <p:cNvSpPr>
            <a:spLocks noChangeArrowheads="1"/>
          </p:cNvSpPr>
          <p:nvPr/>
        </p:nvSpPr>
        <p:spPr bwMode="auto">
          <a:xfrm>
            <a:off x="241300" y="5270500"/>
            <a:ext cx="304800" cy="304800"/>
          </a:xfrm>
          <a:prstGeom prst="irregularSeal1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624417" y="717551"/>
            <a:ext cx="10972800" cy="563563"/>
          </a:xfrm>
        </p:spPr>
        <p:txBody>
          <a:bodyPr/>
          <a:lstStyle/>
          <a:p>
            <a:pPr algn="ctr"/>
            <a:r>
              <a:rPr lang="it-IT" altLang="en-US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PROGNOZA </a:t>
            </a:r>
            <a:r>
              <a:rPr lang="ro-MO" altLang="en-US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r>
              <a:rPr lang="it-IT" altLang="en-US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CHELTUIELI</a:t>
            </a:r>
            <a:r>
              <a:rPr lang="ro-MO" altLang="en-US" sz="20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LOR</a:t>
            </a:r>
            <a:endParaRPr lang="ro-RO" altLang="en-US" sz="20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7995AE7B-9541-4923-BD53-6A1DA24C25B9}"/>
              </a:ext>
            </a:extLst>
          </p:cNvPr>
          <p:cNvGraphicFramePr>
            <a:graphicFrameLocks noGrp="1"/>
          </p:cNvGraphicFramePr>
          <p:nvPr/>
        </p:nvGraphicFramePr>
        <p:xfrm>
          <a:off x="241301" y="1326956"/>
          <a:ext cx="11684004" cy="5340544"/>
        </p:xfrm>
        <a:graphic>
          <a:graphicData uri="http://schemas.openxmlformats.org/drawingml/2006/table">
            <a:tbl>
              <a:tblPr/>
              <a:tblGrid>
                <a:gridCol w="4225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6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434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3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19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78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078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078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533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Articole de cheltuieli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Arial"/>
                        </a:rPr>
                        <a:t>Lunar anul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343">
                <a:tc v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ianuarie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februarie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200" b="1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  - - - - - -                                        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decembrie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202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D8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Cheltuieli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directe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5089">
                <a:tc>
                  <a:txBody>
                    <a:bodyPr/>
                    <a:lstStyle/>
                    <a:p>
                      <a:pPr algn="l" fontAlgn="b"/>
                      <a:r>
                        <a:rPr lang="vi-V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Energia electrică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750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825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908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Remunerarea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muncii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+ CAS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și</a:t>
                      </a:r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CAM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2 500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2 500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2 500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2 500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10 000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11 000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12 100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vi-V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Materie primă 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8 000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8 000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8 000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8 000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32 000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35 200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38 720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  <a:r>
                        <a:rPr lang="ro-MO" sz="1200" b="0" i="0" u="none" strike="noStrike" baseline="0" dirty="0">
                          <a:solidFill>
                            <a:srgbClr val="000000"/>
                          </a:solidFill>
                          <a:latin typeface="Arial"/>
                        </a:rPr>
                        <a:t> - - - - - - - - - - - - - - - - - - -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344">
                <a:tc>
                  <a:txBody>
                    <a:bodyPr/>
                    <a:lstStyle/>
                    <a:p>
                      <a:pPr algn="l" fontAlgn="b"/>
                      <a:r>
                        <a:rPr lang="vi-V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Alte cheltuilei directe ale activității de producere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533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535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538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533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2 138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2 351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2 586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sng" strike="noStrike">
                          <a:solidFill>
                            <a:srgbClr val="000000"/>
                          </a:solidFill>
                          <a:latin typeface="Arial"/>
                        </a:rPr>
                        <a:t>Total cheltuieli directe</a:t>
                      </a: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11 183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11 235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11 288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11 183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44 888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49 376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59 252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Cheltuiel indirecte</a:t>
                      </a: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128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Cheltuieli de întreţinere a mijloacelor fixe (reparaţii)</a:t>
                      </a: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264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Uzura mijloacelor fixe</a:t>
                      </a: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313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1 250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1 875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2 063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Cheltuieli generale şi administrative:</a:t>
                      </a: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Întreținerea familiei (pentru GȚ și ÎI)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7 500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7 500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7 500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7 500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30 000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33 000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36 300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vi-V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Cheltuieli arendă și întreținerea spațiului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1 500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1 500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1 500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1 500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6 000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6 600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7 260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Cheltuieli internet + telefon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660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726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Cheltuieli iluninare teritoriu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176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194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Cheltuieli de transport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1 600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1 760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1 936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vi-V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Dobănzi bancare plătite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3 600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1280">
                <a:tc>
                  <a:txBody>
                    <a:bodyPr/>
                    <a:lstStyle/>
                    <a:p>
                      <a:pPr algn="l" fontAlgn="b"/>
                      <a:r>
                        <a:rPr lang="vi-VN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Cheltuieli de reclamă, marketing </a:t>
                      </a:r>
                    </a:p>
                  </a:txBody>
                  <a:tcPr marL="80328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484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334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Total cheltuieli idirecte</a:t>
                      </a: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10 963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10 963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10 963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10 963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43 850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44 775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49 253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6540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Total  </a:t>
                      </a:r>
                      <a:r>
                        <a:rPr lang="en-US" sz="1200" b="1" i="1" u="sng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cheltuieli</a:t>
                      </a:r>
                      <a:r>
                        <a:rPr lang="en-US" sz="1200" b="1" i="1" u="sng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endParaRPr lang="en-US" sz="1200" b="1" i="0" u="sng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925" marR="8925" marT="669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22 145</a:t>
                      </a:r>
                    </a:p>
                  </a:txBody>
                  <a:tcPr marL="8925" marR="8925" marT="669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22 198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22 250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22 145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88 738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94 151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108 504</a:t>
                      </a:r>
                    </a:p>
                  </a:txBody>
                  <a:tcPr marL="8925" marR="8925" marT="66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90551" y="819151"/>
            <a:ext cx="10972800" cy="523875"/>
          </a:xfrm>
          <a:ln w="38100" cmpd="dbl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algn="ctr" eaLnBrk="1" hangingPunct="1"/>
            <a:r>
              <a:rPr lang="ro-RO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Arial" pitchFamily="34" charset="0"/>
              </a:rPr>
              <a:t>FLUXUL  MIJLOACELOR  BĂNEŞTI</a:t>
            </a:r>
            <a:endParaRPr lang="ru-RU" altLang="en-US" sz="2400" b="1" dirty="0">
              <a:solidFill>
                <a:schemeClr val="accent6">
                  <a:lumMod val="75000"/>
                </a:schemeClr>
              </a:solidFill>
              <a:latin typeface="+mn-lt"/>
              <a:cs typeface="Arial" pitchFamily="34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406400" y="1314450"/>
            <a:ext cx="11582400" cy="5543550"/>
          </a:xfrm>
          <a:ln w="38100" cmpd="dbl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SzPct val="70000"/>
              <a:buFont typeface="Wingdings" pitchFamily="2" charset="2"/>
              <a:buChar char="q"/>
            </a:pPr>
            <a:r>
              <a:rPr lang="ro-RO" altLang="en-US" sz="2600" dirty="0">
                <a:cs typeface="Arial" pitchFamily="34" charset="0"/>
              </a:rPr>
              <a:t> Fluxul monetar reflectă mișcarea banilor în cadrul întreprinderii, ori,</a:t>
            </a:r>
            <a:r>
              <a:rPr lang="ro-RO" altLang="en-US" sz="2600" i="1" dirty="0">
                <a:solidFill>
                  <a:schemeClr val="accent2"/>
                </a:solidFill>
                <a:cs typeface="Arial" pitchFamily="34" charset="0"/>
              </a:rPr>
              <a:t> </a:t>
            </a:r>
            <a:r>
              <a:rPr lang="ro-RO" altLang="en-US" sz="2600" i="1" u="sng" dirty="0">
                <a:solidFill>
                  <a:schemeClr val="accent2"/>
                </a:solidFill>
                <a:cs typeface="Arial" pitchFamily="34" charset="0"/>
              </a:rPr>
              <a:t>acesta reprezintă toate plăţile şi încasările</a:t>
            </a:r>
            <a:r>
              <a:rPr lang="ro-RO" altLang="en-US" sz="2600" i="1" dirty="0">
                <a:solidFill>
                  <a:schemeClr val="accent2"/>
                </a:solidFill>
                <a:cs typeface="Arial" pitchFamily="34" charset="0"/>
              </a:rPr>
              <a:t> </a:t>
            </a:r>
            <a:r>
              <a:rPr lang="ro-RO" altLang="en-US" sz="2600" dirty="0">
                <a:cs typeface="Arial" pitchFamily="34" charset="0"/>
              </a:rPr>
              <a:t>care au loc în cadrul întreprindere într-o anumita perioadă de timp.</a:t>
            </a:r>
          </a:p>
          <a:p>
            <a:pPr>
              <a:lnSpc>
                <a:spcPct val="80000"/>
              </a:lnSpc>
              <a:buSzPct val="70000"/>
              <a:buFont typeface="Wingdings" pitchFamily="2" charset="2"/>
              <a:buChar char="q"/>
            </a:pPr>
            <a:r>
              <a:rPr lang="ro-RO" altLang="en-US" sz="2600" dirty="0">
                <a:cs typeface="Arial" pitchFamily="34" charset="0"/>
              </a:rPr>
              <a:t> Fluxul mijloacelor băneşti este </a:t>
            </a:r>
            <a:r>
              <a:rPr lang="ro-RO" altLang="en-US" sz="2600" u="sng" dirty="0">
                <a:solidFill>
                  <a:schemeClr val="accent2"/>
                </a:solidFill>
                <a:cs typeface="Arial" pitchFamily="34" charset="0"/>
              </a:rPr>
              <a:t>„indicatorul” </a:t>
            </a:r>
            <a:r>
              <a:rPr lang="ro-RO" altLang="en-US" sz="2600" dirty="0">
                <a:cs typeface="Arial" pitchFamily="34" charset="0"/>
              </a:rPr>
              <a:t>care arată capacitatea întreprinderii de a asigura necesarul mijloacelor băneşti pentru a efectua plăţile curente şi a dezvolta afacerea. </a:t>
            </a:r>
          </a:p>
          <a:p>
            <a:pPr eaLnBrk="1" hangingPunct="1">
              <a:lnSpc>
                <a:spcPct val="80000"/>
              </a:lnSpc>
              <a:buSzPct val="70000"/>
              <a:buFont typeface="Wingdings" pitchFamily="2" charset="2"/>
              <a:buChar char="q"/>
            </a:pPr>
            <a:r>
              <a:rPr lang="ro-RO" altLang="en-US" sz="2600" dirty="0">
                <a:cs typeface="Arial" pitchFamily="34" charset="0"/>
              </a:rPr>
              <a:t> În Fluxul mijloacelor băneşti intrările şi ieşirile banilor se atribuie anume la perioada în care acestea au loc.</a:t>
            </a:r>
          </a:p>
          <a:p>
            <a:pPr eaLnBrk="1" hangingPunct="1">
              <a:lnSpc>
                <a:spcPct val="80000"/>
              </a:lnSpc>
              <a:buSzPct val="70000"/>
              <a:buFont typeface="Wingdings" pitchFamily="2" charset="2"/>
              <a:buChar char="q"/>
            </a:pPr>
            <a:r>
              <a:rPr lang="ro-RO" altLang="en-US" sz="2600" dirty="0">
                <a:cs typeface="Arial" pitchFamily="34" charset="0"/>
              </a:rPr>
              <a:t> În Fluxul mijloacelor băneşti nu se includ creanţele dubioase, stocul de marfă care nu va fi comercializată  în perioada pentru care sa întocmit fluxul.</a:t>
            </a:r>
          </a:p>
          <a:p>
            <a:pPr eaLnBrk="1" hangingPunct="1">
              <a:lnSpc>
                <a:spcPct val="80000"/>
              </a:lnSpc>
              <a:buSzPct val="70000"/>
              <a:buFont typeface="Wingdings" pitchFamily="2" charset="2"/>
              <a:buChar char="q"/>
            </a:pPr>
            <a:r>
              <a:rPr lang="ro-RO" altLang="en-US" sz="2600" dirty="0">
                <a:cs typeface="Arial" pitchFamily="34" charset="0"/>
              </a:rPr>
              <a:t> În cazul în care afacerea este de familie, în fluxul monetar se includ şi cheltuielile de întreţinere a familiei.</a:t>
            </a:r>
          </a:p>
          <a:p>
            <a:pPr eaLnBrk="1" hangingPunct="1">
              <a:lnSpc>
                <a:spcPct val="80000"/>
              </a:lnSpc>
              <a:buSzPct val="70000"/>
              <a:buFont typeface="Wingdings" pitchFamily="2" charset="2"/>
              <a:buChar char="q"/>
            </a:pPr>
            <a:r>
              <a:rPr lang="ro-RO" altLang="en-US" sz="2600" dirty="0">
                <a:cs typeface="Arial" pitchFamily="34" charset="0"/>
              </a:rPr>
              <a:t> Fluxul de mijloace băneşti confirmă viabilitatea afacerii, dar nu indică </a:t>
            </a:r>
            <a:r>
              <a:rPr lang="ro-RO" altLang="en-US" sz="2600" b="1" i="1" dirty="0">
                <a:cs typeface="Arial" pitchFamily="34" charset="0"/>
              </a:rPr>
              <a:t>profitul </a:t>
            </a:r>
            <a:r>
              <a:rPr lang="ro-RO" altLang="en-US" sz="2600" dirty="0">
                <a:cs typeface="Arial" pitchFamily="34" charset="0"/>
              </a:rPr>
              <a:t>care ar urma să fi obţinut din afacerea pe care o planificam.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AE32331D-5732-4448-BF25-8D696174268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125538"/>
          <a:ext cx="11480800" cy="5346971"/>
        </p:xfrm>
        <a:graphic>
          <a:graphicData uri="http://schemas.openxmlformats.org/drawingml/2006/table">
            <a:tbl>
              <a:tblPr/>
              <a:tblGrid>
                <a:gridCol w="261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57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658584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65858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</a:tblGrid>
              <a:tr h="362740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vi-VN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Intrări de mijloace băneşti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ian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.-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feb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.-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mar.-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apr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.-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mai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.-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iun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.-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iul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.-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aug.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sep.-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oct.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nov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.-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  <a:p>
                      <a:pPr algn="ctr" fontAlgn="b"/>
                      <a:r>
                        <a:rPr lang="en-US" sz="1200" b="1" i="0" u="none" strike="noStrike" dirty="0" err="1">
                          <a:solidFill>
                            <a:srgbClr val="000000"/>
                          </a:solidFill>
                          <a:latin typeface="Times New Roman CE"/>
                        </a:rPr>
                        <a:t>dec.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-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Total</a:t>
                      </a:r>
                    </a:p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vi-VN" sz="1200" b="1" i="0" u="none" strike="noStrike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Intrări băneşti din vînzări, inclusiv: (rd1+rd2+rd</a:t>
                      </a:r>
                      <a:r>
                        <a:rPr lang="ro-MO" sz="1200" b="1" i="0" u="none" strike="noStrike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3</a:t>
                      </a:r>
                      <a:r>
                        <a:rPr lang="vi-VN" sz="1200" b="1" i="0" u="none" strike="noStrike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+…)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1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Grâu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Căpșune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778">
                <a:tc>
                  <a:txBody>
                    <a:bodyPr/>
                    <a:lstStyle/>
                    <a:p>
                      <a:pPr algn="ctr" fontAlgn="b"/>
                      <a:r>
                        <a:rPr lang="ro-MO" sz="1000" b="0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3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Servicii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01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Alte </a:t>
                      </a:r>
                      <a:r>
                        <a:rPr lang="ro-MO" sz="12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 intrări</a:t>
                      </a:r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 băneşti, inclusiv: (rd2.1+rd2.2+rd2.3+...)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Contribuţii proprii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Împrumuturi de la per.</a:t>
                      </a:r>
                      <a:r>
                        <a:rPr lang="ro-MO" sz="1200" b="0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 </a:t>
                      </a:r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fizice/OMF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Credite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Grant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Subvenţii de stat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Încasări din creanţe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Total intrări (rd1+rd2)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Ieșiri de mijloace băneşti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Procurarea utilajelor şi accesorii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281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Materie primă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23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Salarii şi contribuţii pentru AS</a:t>
                      </a:r>
                      <a:r>
                        <a:rPr lang="ro-MO" sz="1200" b="0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 ți AM</a:t>
                      </a:r>
                      <a:endParaRPr lang="ro-MO" sz="1200" b="0" i="0" u="none" strike="noStrike" noProof="0" dirty="0">
                        <a:solidFill>
                          <a:srgbClr val="000000"/>
                        </a:solidFill>
                        <a:latin typeface="+mn-lt"/>
                        <a:ea typeface="SimSun" pitchFamily="2" charset="-122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Rambursare credit / împrumut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Plata dobânzilor la credite/împrumuturi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Plata impozitului pe venit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762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o-MO" sz="1200" b="0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Cheltuieli generale şi administrative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113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Total ieşiri</a:t>
                      </a:r>
                      <a:r>
                        <a:rPr lang="ro-MO" sz="1200" b="1" i="0" u="none" strike="noStrike" baseline="0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 </a:t>
                      </a:r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(rd1+rd2+rd3+rd4+...)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Fluxul monetar net (</a:t>
                      </a:r>
                      <a:r>
                        <a:rPr lang="ro-MO" sz="1200" b="1" i="0" u="none" strike="noStrike" noProof="0" dirty="0" err="1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rdA-rdB</a:t>
                      </a:r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Bilanţul de deschidere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8428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Bilanţul de închidere (</a:t>
                      </a:r>
                      <a:r>
                        <a:rPr lang="ro-MO" sz="1200" b="1" i="0" u="none" strike="noStrike" noProof="0" dirty="0" err="1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rdC</a:t>
                      </a:r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+</a:t>
                      </a:r>
                      <a:r>
                        <a:rPr lang="ro-MO" sz="1200" b="1" i="0" u="none" strike="noStrike" noProof="0" dirty="0" err="1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rdD</a:t>
                      </a:r>
                      <a:r>
                        <a:rPr lang="ro-MO" sz="1200" b="1" i="0" u="none" strike="noStrike" noProof="0" dirty="0">
                          <a:solidFill>
                            <a:srgbClr val="000000"/>
                          </a:solidFill>
                          <a:latin typeface="+mn-lt"/>
                          <a:ea typeface="SimSun" pitchFamily="2" charset="-122"/>
                        </a:rPr>
                        <a:t>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o-MO" sz="1100" b="1" i="0" u="none" strike="noStrike" dirty="0">
                          <a:solidFill>
                            <a:srgbClr val="000000"/>
                          </a:solidFill>
                          <a:latin typeface="Times New Roman CE"/>
                        </a:rPr>
                        <a:t>0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Times New Roman CE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F1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22948" name="Прямоугольник 5"/>
          <p:cNvSpPr>
            <a:spLocks noChangeArrowheads="1"/>
          </p:cNvSpPr>
          <p:nvPr/>
        </p:nvSpPr>
        <p:spPr bwMode="auto">
          <a:xfrm>
            <a:off x="2940052" y="650875"/>
            <a:ext cx="56430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o-RO" altLang="en-US" sz="2400" b="1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MODEL DE FLUX AL MIJLOACELOR BĂNEŞTI</a:t>
            </a:r>
            <a:endParaRPr lang="ro-RO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622300" y="774701"/>
            <a:ext cx="10972800" cy="595313"/>
          </a:xfrm>
        </p:spPr>
        <p:txBody>
          <a:bodyPr/>
          <a:lstStyle/>
          <a:p>
            <a:pPr algn="ctr"/>
            <a:r>
              <a:rPr lang="ro-RO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CE ESTE </a:t>
            </a:r>
            <a:r>
              <a:rPr lang="ro-MO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A</a:t>
            </a:r>
            <a:r>
              <a:rPr lang="en-US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NALIZA FINANCIAR</a:t>
            </a:r>
            <a:r>
              <a:rPr lang="ro-MO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Ă?</a:t>
            </a:r>
            <a:r>
              <a:rPr lang="en-US" altLang="en-US" sz="24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 </a:t>
            </a:r>
            <a:endParaRPr lang="ro-RO" altLang="en-US" sz="24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CFE5E509-D43A-4BCC-BB23-E897308504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41300" y="1385888"/>
            <a:ext cx="11711517" cy="547211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o-MO" dirty="0"/>
              <a:t>Analiza situaţiilor financiare este o activitate (arta) de analiză şi interpretare a situaţiile financiare. </a:t>
            </a:r>
          </a:p>
          <a:p>
            <a:pPr>
              <a:defRPr/>
            </a:pPr>
            <a:r>
              <a:rPr lang="ro-MO" dirty="0"/>
              <a:t>O</a:t>
            </a:r>
            <a:r>
              <a:rPr lang="vi-VN" dirty="0">
                <a:latin typeface="Calibri" pitchFamily="34" charset="0"/>
              </a:rPr>
              <a:t>biectiv</a:t>
            </a:r>
            <a:r>
              <a:rPr lang="ro-MO" dirty="0"/>
              <a:t>ul </a:t>
            </a:r>
            <a:r>
              <a:rPr lang="ro-MO" dirty="0">
                <a:latin typeface="Calibri" pitchFamily="34" charset="0"/>
              </a:rPr>
              <a:t>major al </a:t>
            </a:r>
            <a:r>
              <a:rPr lang="vi-VN" dirty="0">
                <a:latin typeface="Calibri" pitchFamily="34" charset="0"/>
              </a:rPr>
              <a:t>analizei financiare </a:t>
            </a:r>
            <a:r>
              <a:rPr lang="ro-MO" dirty="0">
                <a:latin typeface="Calibri" pitchFamily="34" charset="0"/>
              </a:rPr>
              <a:t>– este ”</a:t>
            </a:r>
            <a:r>
              <a:rPr lang="ro-MO" i="1" u="sng" dirty="0">
                <a:latin typeface="Calibri" pitchFamily="34" charset="0"/>
              </a:rPr>
              <a:t>înţelegerea și </a:t>
            </a:r>
            <a:r>
              <a:rPr lang="vi-VN" i="1" u="sng" dirty="0">
                <a:latin typeface="Calibri" pitchFamily="34" charset="0"/>
              </a:rPr>
              <a:t>descifra</a:t>
            </a:r>
            <a:r>
              <a:rPr lang="ro-MO" i="1" u="sng" dirty="0">
                <a:latin typeface="Calibri" pitchFamily="34" charset="0"/>
              </a:rPr>
              <a:t>rea</a:t>
            </a:r>
            <a:r>
              <a:rPr lang="vi-VN" i="1" u="sng" dirty="0">
                <a:latin typeface="Calibri" pitchFamily="34" charset="0"/>
              </a:rPr>
              <a:t> sensul</a:t>
            </a:r>
            <a:r>
              <a:rPr lang="ro-MO" i="1" u="sng" dirty="0">
                <a:latin typeface="Calibri" pitchFamily="34" charset="0"/>
              </a:rPr>
              <a:t>ui</a:t>
            </a:r>
            <a:r>
              <a:rPr lang="vi-VN" i="1" u="sng" dirty="0">
                <a:latin typeface="Calibri" pitchFamily="34" charset="0"/>
              </a:rPr>
              <a:t> </a:t>
            </a:r>
            <a:r>
              <a:rPr lang="ro-MO" i="1" u="sng" dirty="0">
                <a:latin typeface="Calibri" pitchFamily="34" charset="0"/>
              </a:rPr>
              <a:t>cifrelor</a:t>
            </a:r>
            <a:r>
              <a:rPr lang="ro-MO" dirty="0">
                <a:latin typeface="Calibri" pitchFamily="34" charset="0"/>
              </a:rPr>
              <a:t>” </a:t>
            </a:r>
            <a:r>
              <a:rPr lang="vi-VN" dirty="0">
                <a:latin typeface="Calibri" pitchFamily="34" charset="0"/>
              </a:rPr>
              <a:t>pentru a </a:t>
            </a:r>
            <a:r>
              <a:rPr lang="ro-MO" dirty="0">
                <a:latin typeface="Calibri" pitchFamily="34" charset="0"/>
              </a:rPr>
              <a:t>îmbunătăți situația </a:t>
            </a:r>
            <a:r>
              <a:rPr lang="ro-MO" dirty="0"/>
              <a:t>financiară a </a:t>
            </a:r>
            <a:r>
              <a:rPr lang="vi-VN" dirty="0">
                <a:latin typeface="Calibri" pitchFamily="34" charset="0"/>
              </a:rPr>
              <a:t>afacer</a:t>
            </a:r>
            <a:r>
              <a:rPr lang="ro-MO" dirty="0">
                <a:latin typeface="Calibri" pitchFamily="34" charset="0"/>
              </a:rPr>
              <a:t>ii</a:t>
            </a:r>
            <a:r>
              <a:rPr lang="vi-VN" dirty="0"/>
              <a:t>. </a:t>
            </a:r>
            <a:endParaRPr lang="ro-MO" dirty="0"/>
          </a:p>
          <a:p>
            <a:pPr>
              <a:defRPr/>
            </a:pPr>
            <a:r>
              <a:rPr lang="ro-MO" dirty="0"/>
              <a:t>S</a:t>
            </a:r>
            <a:r>
              <a:rPr lang="vi-VN" dirty="0">
                <a:latin typeface="Calibri" pitchFamily="34" charset="0"/>
              </a:rPr>
              <a:t>cop</a:t>
            </a:r>
            <a:r>
              <a:rPr lang="ro-MO" dirty="0"/>
              <a:t>ul</a:t>
            </a:r>
            <a:r>
              <a:rPr lang="vi-VN" dirty="0"/>
              <a:t> </a:t>
            </a:r>
            <a:r>
              <a:rPr lang="vi-VN" dirty="0">
                <a:latin typeface="Calibri" pitchFamily="34" charset="0"/>
              </a:rPr>
              <a:t>analizei situaţiilor financiare</a:t>
            </a:r>
            <a:r>
              <a:rPr lang="ro-MO" dirty="0">
                <a:latin typeface="Calibri" pitchFamily="34" charset="0"/>
              </a:rPr>
              <a:t> - l</a:t>
            </a:r>
            <a:r>
              <a:rPr lang="vi-VN" dirty="0">
                <a:latin typeface="Calibri" pitchFamily="34" charset="0"/>
              </a:rPr>
              <a:t>uarea de decizii </a:t>
            </a:r>
            <a:r>
              <a:rPr lang="ro-MO" dirty="0">
                <a:latin typeface="Calibri" pitchFamily="34" charset="0"/>
              </a:rPr>
              <a:t>raționale privind gestionarea patrimoniului. </a:t>
            </a:r>
          </a:p>
          <a:p>
            <a:pPr>
              <a:defRPr/>
            </a:pPr>
            <a:r>
              <a:rPr lang="ro-MO" dirty="0"/>
              <a:t>O analiză financiară competentă asigură luarea unor decizii cum ar fi: </a:t>
            </a:r>
          </a:p>
          <a:p>
            <a:pPr marL="971550" lvl="1" indent="-514350">
              <a:lnSpc>
                <a:spcPct val="100000"/>
              </a:lnSpc>
              <a:buAutoNum type="alphaLcParenR"/>
              <a:defRPr/>
            </a:pPr>
            <a:r>
              <a:rPr lang="ro-MO" sz="2600" i="1" dirty="0"/>
              <a:t>cea de a achiziționa sau de a lichida un stoc/utilaj, echipament, etc. </a:t>
            </a:r>
          </a:p>
          <a:p>
            <a:pPr marL="971550" lvl="1" indent="-514350">
              <a:lnSpc>
                <a:spcPct val="100000"/>
              </a:lnSpc>
              <a:buAutoNum type="alphaLcParenR"/>
              <a:defRPr/>
            </a:pPr>
            <a:r>
              <a:rPr lang="ro-MO" sz="2600" i="1" dirty="0"/>
              <a:t>a alege între a continua prin aceleaşi metode </a:t>
            </a:r>
            <a:r>
              <a:rPr lang="ro-RO" sz="2600" i="1" dirty="0"/>
              <a:t>utilizarea  resurselor umane, materiale şi financiare, </a:t>
            </a:r>
            <a:r>
              <a:rPr lang="ro-MO" sz="2600" i="1" dirty="0"/>
              <a:t>sau </a:t>
            </a:r>
            <a:r>
              <a:rPr lang="ro-RO" sz="2600" i="1" dirty="0"/>
              <a:t>la stabilirea noilor măsuri care ar influenţa majorarea profitului,</a:t>
            </a:r>
          </a:p>
          <a:p>
            <a:pPr marL="971550" lvl="1" indent="-514350">
              <a:lnSpc>
                <a:spcPct val="100000"/>
              </a:lnSpc>
              <a:buAutoNum type="alphaLcParenR"/>
              <a:defRPr/>
            </a:pPr>
            <a:r>
              <a:rPr lang="ro-MO" sz="2600" i="1" dirty="0"/>
              <a:t>a acorda, sau nu un împrumut.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Содержимое 3"/>
          <p:cNvSpPr>
            <a:spLocks noGrp="1" noChangeArrowheads="1"/>
          </p:cNvSpPr>
          <p:nvPr>
            <p:ph sz="half" idx="1"/>
          </p:nvPr>
        </p:nvSpPr>
        <p:spPr>
          <a:xfrm>
            <a:off x="431800" y="1371600"/>
            <a:ext cx="11150600" cy="5194300"/>
          </a:xfrm>
        </p:spPr>
        <p:txBody>
          <a:bodyPr>
            <a:normAutofit fontScale="70000" lnSpcReduction="20000"/>
          </a:bodyPr>
          <a:lstStyle/>
          <a:p>
            <a:pPr>
              <a:buClr>
                <a:schemeClr val="tx1"/>
              </a:buClr>
              <a:buSzPct val="70000"/>
              <a:buFont typeface="Wingdings" pitchFamily="2" charset="2"/>
              <a:buChar char="q"/>
            </a:pPr>
            <a:r>
              <a:rPr lang="ro-MO" altLang="en-US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vi-VN" altLang="en-US" dirty="0">
                <a:latin typeface="Calibri" pitchFamily="34" charset="0"/>
              </a:rPr>
              <a:t>Surs</a:t>
            </a:r>
            <a:r>
              <a:rPr lang="ro-MO" altLang="en-US" dirty="0">
                <a:latin typeface="Calibri" pitchFamily="34" charset="0"/>
              </a:rPr>
              <a:t>e de date</a:t>
            </a:r>
            <a:r>
              <a:rPr lang="vi-VN" altLang="en-US" dirty="0">
                <a:latin typeface="Calibri" pitchFamily="34" charset="0"/>
              </a:rPr>
              <a:t> </a:t>
            </a:r>
            <a:r>
              <a:rPr lang="ro-MO" altLang="en-US" dirty="0">
                <a:latin typeface="Calibri" pitchFamily="34" charset="0"/>
              </a:rPr>
              <a:t>utilizate la </a:t>
            </a:r>
            <a:r>
              <a:rPr lang="vi-VN" altLang="en-US" dirty="0">
                <a:latin typeface="Calibri" pitchFamily="34" charset="0"/>
              </a:rPr>
              <a:t>analiz</a:t>
            </a:r>
            <a:r>
              <a:rPr lang="ro-MO" altLang="en-US" dirty="0">
                <a:latin typeface="Calibri" pitchFamily="34" charset="0"/>
              </a:rPr>
              <a:t>a </a:t>
            </a:r>
            <a:r>
              <a:rPr lang="vi-VN" altLang="en-US" dirty="0">
                <a:latin typeface="Calibri" pitchFamily="34" charset="0"/>
              </a:rPr>
              <a:t>financiar</a:t>
            </a:r>
            <a:r>
              <a:rPr lang="ro-MO" altLang="en-US" dirty="0">
                <a:latin typeface="Calibri" pitchFamily="34" charset="0"/>
              </a:rPr>
              <a:t>ă:</a:t>
            </a:r>
          </a:p>
          <a:p>
            <a:pPr lvl="1"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ro-MO" altLang="en-US" sz="2800" dirty="0">
                <a:latin typeface="Calibri" pitchFamily="34" charset="0"/>
              </a:rPr>
              <a:t>Bilanțul Contabil;</a:t>
            </a:r>
          </a:p>
          <a:p>
            <a:pPr lvl="1"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ro-MO" altLang="en-US" sz="2800" dirty="0">
                <a:latin typeface="Calibri" pitchFamily="34" charset="0"/>
              </a:rPr>
              <a:t>Raportul privind rezultatele financiare;</a:t>
            </a:r>
          </a:p>
          <a:p>
            <a:pPr lvl="1"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ro-MO" altLang="en-US" sz="2800" dirty="0">
                <a:latin typeface="Calibri" pitchFamily="34" charset="0"/>
              </a:rPr>
              <a:t>Fluxul mijloacelor băneşti.</a:t>
            </a:r>
          </a:p>
          <a:p>
            <a:pPr>
              <a:buClr>
                <a:schemeClr val="tx1"/>
              </a:buClr>
              <a:buSzPct val="70000"/>
              <a:buFont typeface="Wingdings" pitchFamily="2" charset="2"/>
              <a:buChar char="q"/>
            </a:pPr>
            <a:r>
              <a:rPr lang="ro-MO" altLang="en-US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o-MO" altLang="en-US" dirty="0">
                <a:latin typeface="Calibri" pitchFamily="34" charset="0"/>
              </a:rPr>
              <a:t>Indicatori de bază a rezultatelor economico-financiare: 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ro-MO" altLang="en-US" sz="2800" dirty="0">
                <a:latin typeface="Calibri" pitchFamily="34" charset="0"/>
              </a:rPr>
              <a:t> Volumul vânzărilor</a:t>
            </a:r>
          </a:p>
          <a:p>
            <a:pPr marL="742950" lvl="2" indent="-342900">
              <a:buSzPct val="100000"/>
              <a:buFont typeface="Arial" pitchFamily="34" charset="0"/>
              <a:buChar char="•"/>
            </a:pPr>
            <a:r>
              <a:rPr lang="ro-MO" altLang="en-US" sz="2800" dirty="0">
                <a:latin typeface="Calibri" pitchFamily="34" charset="0"/>
              </a:rPr>
              <a:t>Marja brută a vânzărilor; </a:t>
            </a:r>
          </a:p>
          <a:p>
            <a:pPr marL="742950" lvl="2" indent="-342900">
              <a:buSzPct val="100000"/>
              <a:buFont typeface="Arial" pitchFamily="34" charset="0"/>
              <a:buChar char="•"/>
            </a:pPr>
            <a:r>
              <a:rPr lang="ro-MO" altLang="en-US" sz="2800" dirty="0">
                <a:latin typeface="Calibri" pitchFamily="34" charset="0"/>
              </a:rPr>
              <a:t>Marja netă a vânzărilor </a:t>
            </a:r>
          </a:p>
          <a:p>
            <a:pPr marL="742950" lvl="2" indent="-342900">
              <a:buSzPct val="100000"/>
              <a:buFont typeface="Arial" pitchFamily="34" charset="0"/>
              <a:buChar char="•"/>
            </a:pPr>
            <a:r>
              <a:rPr lang="ro-MO" altLang="en-US" sz="2800" dirty="0">
                <a:latin typeface="Calibri" pitchFamily="34" charset="0"/>
              </a:rPr>
              <a:t>Rentabilitatea Operațională/Economică;</a:t>
            </a:r>
          </a:p>
          <a:p>
            <a:pPr marL="742950" lvl="2" indent="-342900">
              <a:buSzPct val="100000"/>
              <a:buFont typeface="Arial" pitchFamily="34" charset="0"/>
              <a:buChar char="•"/>
            </a:pPr>
            <a:r>
              <a:rPr lang="ro-MO" altLang="en-US" sz="2800" dirty="0">
                <a:latin typeface="Calibri" pitchFamily="34" charset="0"/>
              </a:rPr>
              <a:t>Rentabilitate a Activelor (ROA);</a:t>
            </a:r>
          </a:p>
          <a:p>
            <a:pPr marL="742950" lvl="2" indent="-342900">
              <a:buSzPct val="100000"/>
              <a:buFont typeface="Arial" pitchFamily="34" charset="0"/>
              <a:buChar char="•"/>
            </a:pPr>
            <a:r>
              <a:rPr lang="vi-VN" altLang="en-US" sz="2800" dirty="0">
                <a:latin typeface="Calibri" pitchFamily="34" charset="0"/>
              </a:rPr>
              <a:t>Rentabilitatea Capitalului Propriu (ROE)</a:t>
            </a:r>
            <a:r>
              <a:rPr lang="ro-MO" altLang="en-US" sz="2800" dirty="0">
                <a:latin typeface="Calibri" pitchFamily="34" charset="0"/>
              </a:rPr>
              <a:t>;</a:t>
            </a:r>
          </a:p>
          <a:p>
            <a:pPr marL="742950" lvl="2" indent="-342900">
              <a:buSzPct val="100000"/>
              <a:buFont typeface="Arial" pitchFamily="34" charset="0"/>
              <a:buChar char="•"/>
            </a:pPr>
            <a:r>
              <a:rPr lang="vi-VN" altLang="en-US" sz="2800" dirty="0">
                <a:latin typeface="Calibri" pitchFamily="34" charset="0"/>
              </a:rPr>
              <a:t>Coeficentul de îndatorare</a:t>
            </a:r>
            <a:r>
              <a:rPr lang="ro-MO" altLang="en-US" sz="2800" dirty="0">
                <a:latin typeface="Calibri" pitchFamily="34" charset="0"/>
              </a:rPr>
              <a:t>;</a:t>
            </a:r>
          </a:p>
          <a:p>
            <a:pPr marL="742950" lvl="2" indent="-342900">
              <a:buSzPct val="100000"/>
              <a:buFont typeface="Arial" pitchFamily="34" charset="0"/>
              <a:buChar char="•"/>
            </a:pPr>
            <a:r>
              <a:rPr lang="ro-MO" altLang="en-US" sz="2800" dirty="0">
                <a:latin typeface="Calibri" pitchFamily="34" charset="0"/>
              </a:rPr>
              <a:t>P</a:t>
            </a:r>
            <a:r>
              <a:rPr lang="vi-VN" altLang="en-US" sz="2800" dirty="0">
                <a:latin typeface="Calibri" pitchFamily="34" charset="0"/>
              </a:rPr>
              <a:t>rofitul net</a:t>
            </a:r>
            <a:r>
              <a:rPr lang="ro-MO" altLang="en-US" sz="2800" dirty="0">
                <a:latin typeface="Calibri" pitchFamily="34" charset="0"/>
              </a:rPr>
              <a:t>.</a:t>
            </a:r>
            <a:endParaRPr lang="vi-VN" altLang="en-US" sz="2800" dirty="0">
              <a:latin typeface="Calibri" pitchFamily="34" charset="0"/>
            </a:endParaRPr>
          </a:p>
          <a:p>
            <a:endParaRPr lang="ro-MO" altLang="en-US" dirty="0"/>
          </a:p>
          <a:p>
            <a:pPr>
              <a:buClrTx/>
              <a:buSzPct val="100000"/>
              <a:buFont typeface="Arial" pitchFamily="34" charset="0"/>
              <a:buChar char="•"/>
            </a:pPr>
            <a:endParaRPr lang="ro-RO" alt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52007" y="882134"/>
            <a:ext cx="49523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MO" altLang="en-US" sz="2400" b="1" dirty="0">
                <a:solidFill>
                  <a:schemeClr val="accent6">
                    <a:lumMod val="75000"/>
                  </a:schemeClr>
                </a:solidFill>
              </a:rPr>
              <a:t>A</a:t>
            </a:r>
            <a:r>
              <a:rPr lang="en-US" altLang="en-US" sz="2400" b="1" dirty="0">
                <a:solidFill>
                  <a:schemeClr val="accent6">
                    <a:lumMod val="75000"/>
                  </a:schemeClr>
                </a:solidFill>
              </a:rPr>
              <a:t>NALIZA </a:t>
            </a:r>
            <a:r>
              <a:rPr lang="ro-MO" altLang="en-US" sz="2400" b="1" dirty="0">
                <a:solidFill>
                  <a:schemeClr val="accent6">
                    <a:lumMod val="75000"/>
                  </a:schemeClr>
                </a:solidFill>
              </a:rPr>
              <a:t>REZULTATELOR </a:t>
            </a:r>
            <a:r>
              <a:rPr lang="en-US" altLang="en-US" sz="2400" b="1" dirty="0">
                <a:solidFill>
                  <a:schemeClr val="accent6">
                    <a:lumMod val="75000"/>
                  </a:schemeClr>
                </a:solidFill>
              </a:rPr>
              <a:t>FINANCIAR</a:t>
            </a:r>
            <a:r>
              <a:rPr lang="ro-MO" altLang="en-US" sz="2400" b="1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altLang="en-US" sz="2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o-RO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675217" y="403380"/>
            <a:ext cx="10972800" cy="360363"/>
          </a:xfrm>
        </p:spPr>
        <p:txBody>
          <a:bodyPr>
            <a:noAutofit/>
          </a:bodyPr>
          <a:lstStyle/>
          <a:p>
            <a:pPr algn="ctr"/>
            <a:r>
              <a:rPr lang="ro-MO" altLang="en-US" sz="2000" b="1" dirty="0">
                <a:latin typeface="+mn-lt"/>
              </a:rPr>
              <a:t>Bilanț Contabil  </a:t>
            </a:r>
            <a:br>
              <a:rPr lang="ro-MO" altLang="en-US" sz="2000" dirty="0">
                <a:latin typeface="+mn-lt"/>
              </a:rPr>
            </a:br>
            <a:r>
              <a:rPr lang="ro-MO" altLang="en-US" sz="1800" dirty="0">
                <a:latin typeface="+mn-lt"/>
              </a:rPr>
              <a:t>la situația din 31.12.20</a:t>
            </a:r>
            <a:r>
              <a:rPr lang="ro-MD" altLang="en-US" sz="1800" dirty="0">
                <a:latin typeface="+mn-lt"/>
              </a:rPr>
              <a:t>20</a:t>
            </a:r>
            <a:r>
              <a:rPr lang="ro-MO" altLang="en-US" sz="1800" dirty="0">
                <a:latin typeface="+mn-lt"/>
              </a:rPr>
              <a:t> (lei)</a:t>
            </a:r>
            <a:endParaRPr lang="en-US" altLang="en-US" sz="1800" dirty="0">
              <a:latin typeface="+mn-lt"/>
            </a:endParaRPr>
          </a:p>
        </p:txBody>
      </p:sp>
      <p:graphicFrame>
        <p:nvGraphicFramePr>
          <p:cNvPr id="7" name="Содержимое 6">
            <a:extLst>
              <a:ext uri="{FF2B5EF4-FFF2-40B4-BE49-F238E27FC236}">
                <a16:creationId xmlns:a16="http://schemas.microsoft.com/office/drawing/2014/main" id="{B30D98E3-320E-4FA8-9EE0-79EB311F64C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364526197"/>
              </p:ext>
            </p:extLst>
          </p:nvPr>
        </p:nvGraphicFramePr>
        <p:xfrm>
          <a:off x="624417" y="1412875"/>
          <a:ext cx="5384800" cy="470535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858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5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17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o-MO" sz="140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o-MO" sz="1400" dirty="0">
                          <a:solidFill>
                            <a:schemeClr val="tx1"/>
                          </a:solidFill>
                        </a:rPr>
                        <a:t>cap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O" sz="1800" dirty="0">
                          <a:solidFill>
                            <a:schemeClr val="tx1"/>
                          </a:solidFill>
                        </a:rPr>
                        <a:t>ACTIV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O" sz="1400" dirty="0">
                          <a:solidFill>
                            <a:schemeClr val="tx1"/>
                          </a:solidFill>
                        </a:rPr>
                        <a:t>31.12.</a:t>
                      </a:r>
                      <a:r>
                        <a:rPr lang="ro-MD" sz="1400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70">
                <a:tc>
                  <a:txBody>
                    <a:bodyPr/>
                    <a:lstStyle/>
                    <a:p>
                      <a:r>
                        <a:rPr lang="ro-MO" sz="1800" dirty="0"/>
                        <a:t>1 </a:t>
                      </a:r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400" b="1" dirty="0"/>
                        <a:t>ACTIVE IMOBILIZATE</a:t>
                      </a:r>
                      <a:endParaRPr lang="en-US" sz="1400" b="1" dirty="0"/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7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/>
                        <a:t>Imobilizări necorporale 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dirty="0"/>
                        <a:t>300</a:t>
                      </a:r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7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 dirty="0"/>
                        <a:t>Terenuri (122)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dirty="0"/>
                        <a:t>0</a:t>
                      </a:r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7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/>
                        <a:t>Mijloace fixe (123)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dirty="0"/>
                        <a:t>9000</a:t>
                      </a:r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15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600" b="1" noProof="0" dirty="0"/>
                        <a:t>Total active Imobilizate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dirty="0"/>
                        <a:t>9300</a:t>
                      </a:r>
                      <a:endParaRPr lang="en-US" sz="1800" b="1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157">
                <a:tc>
                  <a:txBody>
                    <a:bodyPr/>
                    <a:lstStyle/>
                    <a:p>
                      <a:r>
                        <a:rPr lang="ro-MO" sz="1800" dirty="0"/>
                        <a:t>2</a:t>
                      </a:r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400" b="1" noProof="0" dirty="0"/>
                        <a:t>ACTIVE CIRCULANTE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915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/>
                        <a:t>Materiale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dirty="0"/>
                        <a:t>200</a:t>
                      </a:r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915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/>
                        <a:t>Mărfuri (217)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915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/>
                        <a:t>Numerar în casierie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dirty="0"/>
                        <a:t>500</a:t>
                      </a:r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915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noProof="0" dirty="0"/>
                        <a:t>To</a:t>
                      </a:r>
                      <a:r>
                        <a:rPr lang="ro-MO" sz="1600" b="1" noProof="0" dirty="0"/>
                        <a:t>tal active Circulante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dirty="0"/>
                        <a:t>700</a:t>
                      </a:r>
                      <a:endParaRPr lang="en-US" sz="1800" b="1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8915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noProof="0" dirty="0"/>
                        <a:t>TOTAL  ACTIVE</a:t>
                      </a:r>
                    </a:p>
                  </a:txBody>
                  <a:tcPr marL="121920" marR="121920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dirty="0"/>
                        <a:t>10 000</a:t>
                      </a:r>
                      <a:endParaRPr lang="en-US" sz="1800" b="1" dirty="0"/>
                    </a:p>
                  </a:txBody>
                  <a:tcPr marL="121920" marR="121920" marT="45721" marB="4572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8" name="Содержимое 7">
            <a:extLst>
              <a:ext uri="{FF2B5EF4-FFF2-40B4-BE49-F238E27FC236}">
                <a16:creationId xmlns:a16="http://schemas.microsoft.com/office/drawing/2014/main" id="{2453B483-2F4B-4885-A72E-3EF185707A78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85329299"/>
              </p:ext>
            </p:extLst>
          </p:nvPr>
        </p:nvGraphicFramePr>
        <p:xfrm>
          <a:off x="6191251" y="1412876"/>
          <a:ext cx="5258002" cy="4746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9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64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3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18093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o-MO" sz="14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o-MO" sz="1400" dirty="0">
                          <a:solidFill>
                            <a:schemeClr val="tx1"/>
                          </a:solidFill>
                        </a:rPr>
                        <a:t>cap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o-MO" sz="1800" b="1" dirty="0">
                          <a:solidFill>
                            <a:schemeClr val="tx1"/>
                          </a:solidFill>
                        </a:rPr>
                        <a:t>PASIV </a:t>
                      </a:r>
                      <a:endParaRPr lang="en-US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MO" sz="1400" dirty="0">
                          <a:solidFill>
                            <a:schemeClr val="tx1"/>
                          </a:solidFill>
                        </a:rPr>
                        <a:t>31.12.20</a:t>
                      </a:r>
                      <a:r>
                        <a:rPr lang="ro-MD" sz="1400" dirty="0">
                          <a:solidFill>
                            <a:schemeClr val="tx1"/>
                          </a:solidFill>
                        </a:rPr>
                        <a:t>20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670">
                <a:tc>
                  <a:txBody>
                    <a:bodyPr/>
                    <a:lstStyle/>
                    <a:p>
                      <a:r>
                        <a:rPr lang="ro-MO" sz="1800" dirty="0"/>
                        <a:t>3</a:t>
                      </a:r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400" b="1" noProof="0" dirty="0"/>
                        <a:t>CAPITAL PROPRIU </a:t>
                      </a:r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1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/>
                        <a:t>Capital social  </a:t>
                      </a:r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dirty="0"/>
                        <a:t>1000</a:t>
                      </a:r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1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/>
                        <a:t>Profitul nerepartizat</a:t>
                      </a:r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dirty="0"/>
                        <a:t>0</a:t>
                      </a:r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77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noProof="0" dirty="0"/>
                        <a:t>To</a:t>
                      </a:r>
                      <a:r>
                        <a:rPr lang="ro-MO" sz="1600" b="1" noProof="0" dirty="0"/>
                        <a:t>tal capital propriu</a:t>
                      </a:r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dirty="0"/>
                        <a:t>1000</a:t>
                      </a:r>
                      <a:endParaRPr lang="en-US" sz="1800" b="1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670">
                <a:tc>
                  <a:txBody>
                    <a:bodyPr/>
                    <a:lstStyle/>
                    <a:p>
                      <a:r>
                        <a:rPr lang="ro-MO" sz="1800" dirty="0"/>
                        <a:t>4</a:t>
                      </a:r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400" b="1" noProof="0" dirty="0"/>
                        <a:t>DATORII PE T. L.</a:t>
                      </a:r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13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/>
                        <a:t>Credit bancar</a:t>
                      </a:r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dirty="0"/>
                        <a:t>4000</a:t>
                      </a:r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1596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600" b="1" noProof="0" dirty="0"/>
                        <a:t>Total</a:t>
                      </a:r>
                      <a:r>
                        <a:rPr lang="ro-MO" sz="1600" b="1" baseline="0" noProof="0" dirty="0"/>
                        <a:t> datorii pe T.L. </a:t>
                      </a:r>
                      <a:endParaRPr lang="ro-MO" sz="1600" b="1" noProof="0" dirty="0"/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dirty="0"/>
                        <a:t>4000</a:t>
                      </a:r>
                      <a:endParaRPr lang="en-US" sz="1800" b="1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4670">
                <a:tc>
                  <a:txBody>
                    <a:bodyPr/>
                    <a:lstStyle/>
                    <a:p>
                      <a:r>
                        <a:rPr lang="ro-MO" sz="1800" dirty="0"/>
                        <a:t>5</a:t>
                      </a:r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o-MO" sz="1400" b="1" noProof="0" dirty="0"/>
                        <a:t>DATORII </a:t>
                      </a:r>
                      <a:r>
                        <a:rPr lang="ro-MO" sz="1400" b="1" baseline="0" noProof="0" dirty="0"/>
                        <a:t>CURENTE</a:t>
                      </a:r>
                      <a:endParaRPr lang="ro-MO" sz="1400" b="1" noProof="0" dirty="0"/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467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noProof="0" dirty="0"/>
                        <a:t>Împrumut </a:t>
                      </a:r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dirty="0"/>
                        <a:t>5000</a:t>
                      </a:r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467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600" b="1" dirty="0">
                          <a:solidFill>
                            <a:schemeClr val="tx1"/>
                          </a:solidFill>
                        </a:rPr>
                        <a:t>Total datorii</a:t>
                      </a:r>
                      <a:r>
                        <a:rPr lang="ro-MO" sz="1600" b="1" baseline="0" dirty="0">
                          <a:solidFill>
                            <a:schemeClr val="tx1"/>
                          </a:solidFill>
                        </a:rPr>
                        <a:t> Curente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dirty="0"/>
                        <a:t>5000</a:t>
                      </a:r>
                      <a:endParaRPr lang="en-US" sz="1800" b="1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9467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dirty="0"/>
                        <a:t>TOTAL PASIVE</a:t>
                      </a:r>
                      <a:endParaRPr lang="en-US" sz="1800" b="1" dirty="0"/>
                    </a:p>
                  </a:txBody>
                  <a:tcPr marL="121920" marR="121920" marT="45714" marB="4571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o-MO" sz="1800" b="1" dirty="0"/>
                        <a:t>10 000</a:t>
                      </a:r>
                      <a:endParaRPr lang="en-US" sz="1800" b="1" dirty="0"/>
                    </a:p>
                  </a:txBody>
                  <a:tcPr marL="121920" marR="121920" marT="45714" marB="45714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9400" y="1514902"/>
            <a:ext cx="11578167" cy="5343099"/>
          </a:xfrm>
        </p:spPr>
        <p:txBody>
          <a:bodyPr>
            <a:normAutofit fontScale="92500" lnSpcReduction="10000"/>
          </a:bodyPr>
          <a:lstStyle/>
          <a:p>
            <a:pPr marL="0" indent="0">
              <a:buClrTx/>
              <a:buFont typeface="Wingdings" pitchFamily="2" charset="2"/>
              <a:buChar char="q"/>
              <a:defRPr/>
            </a:pPr>
            <a:r>
              <a:rPr lang="ro-MO" sz="2400" b="1" dirty="0"/>
              <a:t> </a:t>
            </a:r>
            <a:r>
              <a:rPr lang="vi-VN" sz="20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CALITATEA PATRIMONIULUI</a:t>
            </a:r>
            <a:r>
              <a:rPr lang="vi-VN" sz="20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:</a:t>
            </a:r>
            <a:r>
              <a:rPr lang="vi-VN" sz="20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endParaRPr lang="ro-MO" sz="2000" b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vi-VN" dirty="0">
                <a:latin typeface="Calibri" pitchFamily="34" charset="0"/>
              </a:rPr>
              <a:t>pentru Active - aptitudinea de-a se transforma în numerar</a:t>
            </a:r>
            <a:r>
              <a:rPr lang="ro-MO" dirty="0">
                <a:latin typeface="Calibri" pitchFamily="34" charset="0"/>
              </a:rPr>
              <a:t>,</a:t>
            </a:r>
          </a:p>
          <a:p>
            <a:pPr marL="457200" indent="-457200">
              <a:buFont typeface="Wingdings" pitchFamily="2" charset="2"/>
              <a:buChar char="ü"/>
              <a:defRPr/>
            </a:pPr>
            <a:r>
              <a:rPr lang="vi-VN" dirty="0">
                <a:latin typeface="Calibri" pitchFamily="34" charset="0"/>
              </a:rPr>
              <a:t>pentru Pasive - timpul cât sursa de finațare </a:t>
            </a:r>
            <a:r>
              <a:rPr lang="ro-MO" dirty="0">
                <a:latin typeface="Calibri" pitchFamily="34" charset="0"/>
              </a:rPr>
              <a:t>est</a:t>
            </a:r>
            <a:r>
              <a:rPr lang="vi-VN" dirty="0">
                <a:latin typeface="Calibri" pitchFamily="34" charset="0"/>
              </a:rPr>
              <a:t>e la dispoziţia întreprinderii</a:t>
            </a:r>
            <a:r>
              <a:rPr lang="ro-MO" dirty="0">
                <a:latin typeface="Calibri" pitchFamily="34" charset="0"/>
              </a:rPr>
              <a:t>.</a:t>
            </a:r>
          </a:p>
          <a:p>
            <a:pPr marL="0" indent="0">
              <a:buClrTx/>
              <a:buFont typeface="Wingdings" pitchFamily="2" charset="2"/>
              <a:buChar char="q"/>
              <a:defRPr/>
            </a:pPr>
            <a:r>
              <a:rPr lang="ro-MO" sz="2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o-MO" sz="20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ECHILIBRU BILANȚULUI CONTABIL.</a:t>
            </a:r>
            <a:endParaRPr lang="ro-MO" sz="2000" b="1" u="sng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ro-MO" sz="2800" dirty="0">
                <a:latin typeface="Calibri" pitchFamily="34" charset="0"/>
              </a:rPr>
              <a:t>I. </a:t>
            </a:r>
            <a:r>
              <a:rPr lang="ro-MO" sz="2800" u="sng" dirty="0">
                <a:latin typeface="Calibri" pitchFamily="34" charset="0"/>
              </a:rPr>
              <a:t>Echilibru vertical: 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ro-MO" sz="2800" dirty="0">
                <a:latin typeface="Calibri" pitchFamily="34" charset="0"/>
              </a:rPr>
              <a:t>Active imobilizate - 45 ～ 50% </a:t>
            </a:r>
            <a:r>
              <a:rPr lang="ro-MO" sz="2800" dirty="0">
                <a:solidFill>
                  <a:schemeClr val="accent2"/>
                </a:solidFill>
                <a:latin typeface="Calibri" pitchFamily="34" charset="0"/>
              </a:rPr>
              <a:t>(93%)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ro-MO" sz="2800" dirty="0">
                <a:latin typeface="Calibri" pitchFamily="34" charset="0"/>
              </a:rPr>
              <a:t>Active circulante - 55 ～ 50%   </a:t>
            </a:r>
            <a:r>
              <a:rPr lang="ro-MO" sz="2800" dirty="0">
                <a:solidFill>
                  <a:schemeClr val="accent2"/>
                </a:solidFill>
                <a:latin typeface="Calibri" pitchFamily="34" charset="0"/>
              </a:rPr>
              <a:t>(7%)</a:t>
            </a:r>
            <a:endParaRPr lang="ro-MO" sz="2800" b="1" u="sng" dirty="0">
              <a:solidFill>
                <a:schemeClr val="accent2"/>
              </a:solidFill>
              <a:latin typeface="Calibri" pitchFamily="34" charset="0"/>
            </a:endParaRP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ro-MO" sz="2800" dirty="0">
                <a:latin typeface="Calibri" pitchFamily="34" charset="0"/>
              </a:rPr>
              <a:t>II. </a:t>
            </a:r>
            <a:r>
              <a:rPr lang="ro-MO" sz="2800" u="sng" dirty="0">
                <a:latin typeface="Calibri" pitchFamily="34" charset="0"/>
              </a:rPr>
              <a:t>Echilibru orizontal: 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ro-MO" sz="2800" dirty="0">
                <a:latin typeface="Calibri" pitchFamily="34" charset="0"/>
              </a:rPr>
              <a:t>Capital propriu - 40 ～ 50% </a:t>
            </a:r>
            <a:r>
              <a:rPr lang="ro-MO" sz="2800" dirty="0">
                <a:solidFill>
                  <a:schemeClr val="accent2"/>
                </a:solidFill>
                <a:latin typeface="Calibri" pitchFamily="34" charset="0"/>
              </a:rPr>
              <a:t>(10%)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ro-MO" sz="2800" dirty="0">
                <a:latin typeface="Calibri" pitchFamily="34" charset="0"/>
              </a:rPr>
              <a:t>Datorii pe termen lung - 10 ～ 20% </a:t>
            </a:r>
            <a:r>
              <a:rPr lang="ro-MO" sz="2800" dirty="0">
                <a:solidFill>
                  <a:schemeClr val="accent2"/>
                </a:solidFill>
                <a:latin typeface="Calibri" pitchFamily="34" charset="0"/>
              </a:rPr>
              <a:t>(40%)</a:t>
            </a:r>
          </a:p>
          <a:p>
            <a:pPr marL="400050" lvl="1" indent="0">
              <a:buFont typeface="Wingdings" pitchFamily="2" charset="2"/>
              <a:buNone/>
              <a:defRPr/>
            </a:pPr>
            <a:r>
              <a:rPr lang="ro-MO" sz="2800" dirty="0">
                <a:latin typeface="Calibri" pitchFamily="34" charset="0"/>
              </a:rPr>
              <a:t>Datorii termen scurt - 50 ～ 30% </a:t>
            </a:r>
            <a:r>
              <a:rPr lang="ro-MO" sz="2800" dirty="0">
                <a:solidFill>
                  <a:schemeClr val="accent2"/>
                </a:solidFill>
                <a:latin typeface="Calibri" pitchFamily="34" charset="0"/>
              </a:rPr>
              <a:t>(50%)</a:t>
            </a:r>
            <a:endParaRPr lang="en-US" sz="2800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4579" name="Прямоугольник 3"/>
          <p:cNvSpPr>
            <a:spLocks noChangeArrowheads="1"/>
          </p:cNvSpPr>
          <p:nvPr/>
        </p:nvSpPr>
        <p:spPr bwMode="auto">
          <a:xfrm>
            <a:off x="1007535" y="958709"/>
            <a:ext cx="100816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o-MO" sz="2800" b="1" dirty="0">
                <a:solidFill>
                  <a:schemeClr val="accent6">
                    <a:lumMod val="75000"/>
                  </a:schemeClr>
                </a:solidFill>
              </a:rPr>
              <a:t>ANALIZA BILANȚULUI CONTABIL </a:t>
            </a:r>
            <a:endParaRPr lang="ro-RO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650543" y="148202"/>
            <a:ext cx="10972800" cy="668338"/>
          </a:xfrm>
        </p:spPr>
        <p:txBody>
          <a:bodyPr/>
          <a:lstStyle/>
          <a:p>
            <a:pPr algn="ctr"/>
            <a:r>
              <a:rPr lang="ro-RO" sz="2400" dirty="0">
                <a:latin typeface="+mn-lt"/>
              </a:rPr>
              <a:t> </a:t>
            </a:r>
            <a:r>
              <a:rPr lang="ro-RO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LICHIDITATEA GENERALĂ A BILANȚULUI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5900" y="1359501"/>
            <a:ext cx="11518900" cy="4595812"/>
          </a:xfrm>
        </p:spPr>
        <p:txBody>
          <a:bodyPr>
            <a:normAutofit lnSpcReduction="10000"/>
          </a:bodyPr>
          <a:lstStyle/>
          <a:p>
            <a:pPr>
              <a:buSzPct val="70000"/>
              <a:buFont typeface="Wingdings" pitchFamily="2" charset="2"/>
              <a:buChar char="q"/>
              <a:defRPr/>
            </a:pPr>
            <a:r>
              <a:rPr lang="ro-RO" dirty="0"/>
              <a:t>  Înainte de-a calcula indicatorii de lichiditate a întreprinderii este necesar să se determine dacă Bilanțul întreprinderii este lichid în ansamblu;</a:t>
            </a:r>
          </a:p>
          <a:p>
            <a:pPr>
              <a:buSzPct val="70000"/>
              <a:buFont typeface="Wingdings" pitchFamily="2" charset="2"/>
              <a:buChar char="q"/>
              <a:defRPr/>
            </a:pPr>
            <a:r>
              <a:rPr lang="ro-RO" dirty="0"/>
              <a:t>  Lichiditatea generală a bilanțului reprezintă capacitatea întreprinderii de a-si achita datoriile pe termen scurt și se calculează prin două modalități:</a:t>
            </a:r>
          </a:p>
          <a:p>
            <a:pPr marL="457200" indent="-457200">
              <a:buNone/>
              <a:defRPr/>
            </a:pPr>
            <a:r>
              <a:rPr lang="ro-RO" b="1" dirty="0">
                <a:solidFill>
                  <a:srgbClr val="FF9900"/>
                </a:solidFill>
              </a:rPr>
              <a:t> </a:t>
            </a:r>
            <a:r>
              <a:rPr lang="ro-RO" b="1" dirty="0">
                <a:solidFill>
                  <a:schemeClr val="accent4"/>
                </a:solidFill>
              </a:rPr>
              <a:t>a) Activele Circulante - Datoriile pe Termen Scurt = +/-</a:t>
            </a:r>
          </a:p>
          <a:p>
            <a:pPr marL="457200" indent="-457200">
              <a:buNone/>
              <a:defRPr/>
            </a:pPr>
            <a:r>
              <a:rPr lang="ro-RO" b="1" dirty="0">
                <a:solidFill>
                  <a:schemeClr val="accent4"/>
                </a:solidFill>
              </a:rPr>
              <a:t>                    </a:t>
            </a:r>
            <a:r>
              <a:rPr lang="ro-MO" b="1" dirty="0"/>
              <a:t>700              –               5000             =          - 4300</a:t>
            </a:r>
            <a:endParaRPr lang="ro-RO" b="1" dirty="0">
              <a:solidFill>
                <a:schemeClr val="accent4"/>
              </a:solidFill>
            </a:endParaRP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ro-RO" b="1" dirty="0">
                <a:solidFill>
                  <a:schemeClr val="accent4"/>
                </a:solidFill>
              </a:rPr>
              <a:t> b) Capital propriu + Datoriile pe Termen lung - Active pe Termen Lung = +/-</a:t>
            </a:r>
          </a:p>
          <a:p>
            <a:pPr marL="457200" indent="-457200">
              <a:buFont typeface="Wingdings" pitchFamily="2" charset="2"/>
              <a:buNone/>
              <a:defRPr/>
            </a:pPr>
            <a:r>
              <a:rPr lang="ro-RO" b="1" dirty="0">
                <a:solidFill>
                  <a:schemeClr val="accent4"/>
                </a:solidFill>
              </a:rPr>
              <a:t>                  </a:t>
            </a:r>
            <a:r>
              <a:rPr lang="ro-RO" b="1" dirty="0"/>
              <a:t>1000        +            4000                         -          9300             =  - 4300</a:t>
            </a:r>
          </a:p>
          <a:p>
            <a:pPr marL="457200" indent="-457200">
              <a:buSzPct val="70000"/>
              <a:buFont typeface="Wingdings" pitchFamily="2" charset="2"/>
              <a:buChar char="q"/>
              <a:defRPr/>
            </a:pPr>
            <a:r>
              <a:rPr lang="ro-RO" dirty="0"/>
              <a:t>În ambele variante rezultatul trebuie să fie pozitiv, un rezultatul negativ indică că bilanțul nu este lichid.</a:t>
            </a:r>
          </a:p>
          <a:p>
            <a:pPr marL="457200" indent="-457200">
              <a:buFont typeface="Wingdings" pitchFamily="2" charset="2"/>
              <a:buNone/>
              <a:defRPr/>
            </a:pPr>
            <a:endParaRPr lang="ro-RO" sz="2400" dirty="0"/>
          </a:p>
          <a:p>
            <a:pPr marL="457200" indent="-457200">
              <a:defRPr/>
            </a:pPr>
            <a:endParaRPr lang="en-US" sz="2400" dirty="0"/>
          </a:p>
          <a:p>
            <a:pPr>
              <a:defRPr/>
            </a:pPr>
            <a:endParaRPr lang="ro-RO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130940-6733-4CC0-8DF0-2D4B04F898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3176" y="1855433"/>
            <a:ext cx="10386874" cy="27787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o-RO" b="1" dirty="0">
                <a:solidFill>
                  <a:schemeClr val="accent6">
                    <a:lumMod val="75000"/>
                  </a:schemeClr>
                </a:solidFill>
              </a:rPr>
              <a:t>Unități de învățare:</a:t>
            </a:r>
          </a:p>
          <a:p>
            <a:pPr lvl="2">
              <a:buFont typeface="Wingdings" pitchFamily="2" charset="2"/>
              <a:buChar char="ü"/>
            </a:pPr>
            <a:r>
              <a:rPr lang="ro-RO" sz="2400" dirty="0"/>
              <a:t> </a:t>
            </a:r>
            <a:r>
              <a:rPr lang="en-US" sz="2400" dirty="0" err="1"/>
              <a:t>Forme</a:t>
            </a:r>
            <a:r>
              <a:rPr lang="en-US" sz="2400" dirty="0"/>
              <a:t> </a:t>
            </a:r>
            <a:r>
              <a:rPr lang="en-US" sz="2400" dirty="0" err="1"/>
              <a:t>adecvate</a:t>
            </a:r>
            <a:r>
              <a:rPr lang="en-US" sz="2400" dirty="0"/>
              <a:t> de </a:t>
            </a:r>
            <a:r>
              <a:rPr lang="en-US" sz="2400" dirty="0" err="1"/>
              <a:t>investitii</a:t>
            </a:r>
            <a:endParaRPr lang="en-US" sz="2400" dirty="0"/>
          </a:p>
          <a:p>
            <a:pPr lvl="2">
              <a:buFont typeface="Wingdings" pitchFamily="2" charset="2"/>
              <a:buChar char="ü"/>
            </a:pPr>
            <a:r>
              <a:rPr lang="ro-RO" sz="2400" dirty="0"/>
              <a:t> </a:t>
            </a:r>
            <a:r>
              <a:rPr lang="en-US" sz="2400" dirty="0" err="1"/>
              <a:t>Tipuri</a:t>
            </a:r>
            <a:r>
              <a:rPr lang="en-US" sz="2400" dirty="0"/>
              <a:t> de </a:t>
            </a:r>
            <a:r>
              <a:rPr lang="en-US" sz="2400" dirty="0" err="1"/>
              <a:t>finantare</a:t>
            </a:r>
            <a:r>
              <a:rPr lang="en-US" sz="2400" dirty="0"/>
              <a:t> a </a:t>
            </a:r>
            <a:r>
              <a:rPr lang="en-US" sz="2400" dirty="0" err="1"/>
              <a:t>afacerii</a:t>
            </a:r>
            <a:endParaRPr lang="en-US" sz="2400" dirty="0"/>
          </a:p>
          <a:p>
            <a:pPr lvl="2">
              <a:buFont typeface="Wingdings" pitchFamily="2" charset="2"/>
              <a:buChar char="ü"/>
            </a:pPr>
            <a:r>
              <a:rPr lang="ro-RO" sz="2400" dirty="0"/>
              <a:t> </a:t>
            </a:r>
            <a:r>
              <a:rPr lang="en-US" sz="2400" dirty="0" err="1"/>
              <a:t>Planificarea</a:t>
            </a:r>
            <a:r>
              <a:rPr lang="en-US" sz="2400" dirty="0"/>
              <a:t> </a:t>
            </a:r>
            <a:r>
              <a:rPr lang="en-US" sz="2400" dirty="0" err="1"/>
              <a:t>investitionala</a:t>
            </a:r>
            <a:endParaRPr lang="en-US" sz="2400" dirty="0"/>
          </a:p>
          <a:p>
            <a:pPr lvl="2">
              <a:buFont typeface="Wingdings" pitchFamily="2" charset="2"/>
              <a:buChar char="ü"/>
            </a:pPr>
            <a:r>
              <a:rPr lang="ro-RO" sz="2400" dirty="0"/>
              <a:t> </a:t>
            </a:r>
            <a:r>
              <a:rPr lang="en-US" sz="2400" dirty="0" err="1"/>
              <a:t>Strategia</a:t>
            </a:r>
            <a:r>
              <a:rPr lang="en-US" sz="2400" dirty="0"/>
              <a:t> </a:t>
            </a:r>
            <a:r>
              <a:rPr lang="en-US" sz="2400" dirty="0" err="1"/>
              <a:t>investitionala</a:t>
            </a:r>
            <a:endParaRPr lang="en-US" sz="2400" dirty="0"/>
          </a:p>
          <a:p>
            <a:pPr lvl="2">
              <a:buFont typeface="Wingdings" pitchFamily="2" charset="2"/>
              <a:buChar char="ü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5827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304800" y="969962"/>
            <a:ext cx="11887200" cy="5545138"/>
          </a:xfrm>
        </p:spPr>
        <p:txBody>
          <a:bodyPr>
            <a:normAutofit/>
          </a:bodyPr>
          <a:lstStyle/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vi-VN" b="1" dirty="0">
                <a:solidFill>
                  <a:schemeClr val="accent6">
                    <a:lumMod val="75000"/>
                  </a:schemeClr>
                </a:solidFill>
              </a:rPr>
              <a:t>COEFICIENTUL DE ÎNDATORARE</a:t>
            </a:r>
            <a:r>
              <a:rPr lang="ro-RO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o-MO" b="1" dirty="0">
              <a:solidFill>
                <a:srgbClr val="FFC000"/>
              </a:solidFill>
            </a:endParaRPr>
          </a:p>
          <a:p>
            <a:pPr>
              <a:buSzPct val="70000"/>
              <a:buFont typeface="Wingdings" pitchFamily="2" charset="2"/>
              <a:buChar char="q"/>
            </a:pPr>
            <a:r>
              <a:rPr lang="ro-MO" sz="2400" dirty="0"/>
              <a:t> </a:t>
            </a:r>
            <a:r>
              <a:rPr lang="ro-MO" dirty="0">
                <a:latin typeface="Calibri" pitchFamily="34" charset="0"/>
              </a:rPr>
              <a:t>Indicatorul respectiv caracterizează gradul de îndatorare a unei întreprinderi, ori dependenta acestea  fașă de creditori. 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dirty="0">
                <a:latin typeface="Calibri" pitchFamily="34" charset="0"/>
              </a:rPr>
              <a:t>Coeficientul de îndatorare se calculează ca raportul intre datoria totală si capitalul propriu. </a:t>
            </a:r>
          </a:p>
          <a:p>
            <a:pPr>
              <a:buFont typeface="Wingdings" pitchFamily="2" charset="2"/>
              <a:buNone/>
            </a:pPr>
            <a:r>
              <a:rPr lang="ro-MO" dirty="0">
                <a:solidFill>
                  <a:srgbClr val="FF9900"/>
                </a:solidFill>
                <a:latin typeface="Calibri" pitchFamily="34" charset="0"/>
              </a:rPr>
              <a:t>    </a:t>
            </a:r>
            <a:r>
              <a:rPr lang="ro-MO" dirty="0">
                <a:latin typeface="Calibri" pitchFamily="34" charset="0"/>
              </a:rPr>
              <a:t>Formula de calcul: </a:t>
            </a:r>
            <a:r>
              <a:rPr lang="ro-MO" b="1" i="1" dirty="0">
                <a:solidFill>
                  <a:srgbClr val="FF9900"/>
                </a:solidFill>
                <a:latin typeface="Calibri" pitchFamily="34" charset="0"/>
              </a:rPr>
              <a:t>Datorii TL + Datorii TS ÷ Capital Propriu </a:t>
            </a:r>
            <a:r>
              <a:rPr lang="ro-MO" b="1" i="1" dirty="0">
                <a:latin typeface="Calibri" pitchFamily="34" charset="0"/>
              </a:rPr>
              <a:t> (9000/1000=9)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dirty="0">
                <a:latin typeface="Calibri" pitchFamily="34" charset="0"/>
              </a:rPr>
              <a:t> Coeficientul de îndatorare poate avea valori mai mici sau egale cu </a:t>
            </a:r>
            <a:r>
              <a:rPr lang="ro-MO" b="1" dirty="0">
                <a:latin typeface="Calibri" pitchFamily="34" charset="0"/>
              </a:rPr>
              <a:t>1;</a:t>
            </a:r>
            <a:endParaRPr lang="ro-MO" dirty="0">
              <a:latin typeface="Calibri" pitchFamily="34" charset="0"/>
            </a:endParaRPr>
          </a:p>
          <a:p>
            <a:pPr>
              <a:buSzPct val="70000"/>
              <a:buFont typeface="Wingdings" pitchFamily="2" charset="2"/>
              <a:buChar char="q"/>
            </a:pPr>
            <a:r>
              <a:rPr lang="ro-MO" dirty="0">
                <a:latin typeface="Calibri" pitchFamily="34" charset="0"/>
              </a:rPr>
              <a:t> Valoarea optimală este în limitele </a:t>
            </a:r>
            <a:r>
              <a:rPr lang="ro-MO" b="1" dirty="0">
                <a:latin typeface="Calibri" pitchFamily="34" charset="0"/>
              </a:rPr>
              <a:t>0,4 - 0,7; 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dirty="0">
                <a:latin typeface="Calibri" pitchFamily="34" charset="0"/>
              </a:rPr>
              <a:t> Limita sub </a:t>
            </a:r>
            <a:r>
              <a:rPr lang="ro-MO" b="1" dirty="0">
                <a:latin typeface="Calibri" pitchFamily="34" charset="0"/>
              </a:rPr>
              <a:t>0,3</a:t>
            </a:r>
            <a:r>
              <a:rPr lang="ro-MO" dirty="0">
                <a:latin typeface="Calibri" pitchFamily="34" charset="0"/>
              </a:rPr>
              <a:t> indica o rezervă in apelarea la credite si împrumuturi, iar peste </a:t>
            </a:r>
            <a:r>
              <a:rPr lang="ro-MO" b="1" dirty="0">
                <a:latin typeface="Calibri" pitchFamily="34" charset="0"/>
              </a:rPr>
              <a:t>0,7</a:t>
            </a:r>
            <a:r>
              <a:rPr lang="ro-MO" dirty="0">
                <a:latin typeface="Calibri" pitchFamily="34" charset="0"/>
              </a:rPr>
              <a:t> o situație alarmantă; 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dirty="0">
                <a:latin typeface="Calibri" pitchFamily="34" charset="0"/>
              </a:rPr>
              <a:t> Nivelul înalt al coeficientului reflectă un pericol potenţial de apariţie la întreprindere a deficitului mijloacelor băneşti pentru achitarea facturilor şi dificultăţilor la contractarea noilor credite.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599017" y="811213"/>
            <a:ext cx="10972800" cy="576262"/>
          </a:xfrm>
        </p:spPr>
        <p:txBody>
          <a:bodyPr/>
          <a:lstStyle/>
          <a:p>
            <a:pPr algn="ctr"/>
            <a:r>
              <a:rPr lang="vi-VN" altLang="en-US" sz="2400" b="1" dirty="0">
                <a:solidFill>
                  <a:schemeClr val="accent6">
                    <a:lumMod val="75000"/>
                  </a:schemeClr>
                </a:solidFill>
              </a:rPr>
              <a:t>LICHIDITATEA CURENTĂ</a:t>
            </a:r>
            <a:endParaRPr lang="ro-RO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6083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624417" y="1412875"/>
            <a:ext cx="10972800" cy="4598988"/>
          </a:xfrm>
        </p:spPr>
        <p:txBody>
          <a:bodyPr>
            <a:normAutofit fontScale="92500" lnSpcReduction="10000"/>
          </a:bodyPr>
          <a:lstStyle/>
          <a:p>
            <a:pPr>
              <a:buSzPct val="150000"/>
              <a:buFont typeface="Wingdings" pitchFamily="2" charset="2"/>
              <a:buChar char="§"/>
            </a:pPr>
            <a:r>
              <a:rPr lang="vi-VN" altLang="en-US" sz="2400" dirty="0">
                <a:latin typeface="Calibri" pitchFamily="34" charset="0"/>
              </a:rPr>
              <a:t>Indicatorul </a:t>
            </a:r>
            <a:r>
              <a:rPr lang="ro-MO" altLang="en-US" sz="2400" dirty="0">
                <a:latin typeface="Calibri" pitchFamily="34" charset="0"/>
              </a:rPr>
              <a:t>respectiv </a:t>
            </a:r>
            <a:r>
              <a:rPr lang="ro-MO" sz="2400" dirty="0">
                <a:latin typeface="Calibri" pitchFamily="34" charset="0"/>
              </a:rPr>
              <a:t>reflectă capacitatea activelor curente disponibile de a se transforma în </a:t>
            </a:r>
            <a:r>
              <a:rPr lang="ro-MO" sz="2400" dirty="0" err="1">
                <a:latin typeface="Calibri" pitchFamily="34" charset="0"/>
              </a:rPr>
              <a:t>disponib</a:t>
            </a:r>
            <a:r>
              <a:rPr lang="ro-MO" sz="2400" dirty="0">
                <a:latin typeface="Calibri" pitchFamily="34" charset="0"/>
              </a:rPr>
              <a:t> </a:t>
            </a:r>
            <a:r>
              <a:rPr lang="ro-MO" sz="2400" dirty="0" err="1">
                <a:latin typeface="Calibri" pitchFamily="34" charset="0"/>
              </a:rPr>
              <a:t>ilităţi</a:t>
            </a:r>
            <a:r>
              <a:rPr lang="ro-MO" sz="2400" dirty="0">
                <a:latin typeface="Calibri" pitchFamily="34" charset="0"/>
              </a:rPr>
              <a:t> băneşti care să acopere datoriile scadente pe termen scurt.</a:t>
            </a:r>
            <a:endParaRPr lang="ro-MO" altLang="en-US" sz="2400" dirty="0">
              <a:latin typeface="Calibri" pitchFamily="34" charset="0"/>
            </a:endParaRPr>
          </a:p>
          <a:p>
            <a:pPr>
              <a:buSzPct val="150000"/>
              <a:buFont typeface="Wingdings" pitchFamily="2" charset="2"/>
              <a:buChar char="§"/>
            </a:pPr>
            <a:r>
              <a:rPr lang="ro-RO" altLang="en-US" sz="2400" dirty="0"/>
              <a:t>Formula de calcul:</a:t>
            </a:r>
            <a:r>
              <a:rPr lang="en-US" sz="2400" i="1" dirty="0"/>
              <a:t>Este o </a:t>
            </a:r>
            <a:r>
              <a:rPr lang="en-US" sz="2400" i="1" dirty="0" err="1"/>
              <a:t>expresie</a:t>
            </a:r>
            <a:r>
              <a:rPr lang="en-US" sz="2400" i="1" dirty="0"/>
              <a:t> a </a:t>
            </a:r>
            <a:r>
              <a:rPr lang="en-US" sz="2400" i="1" dirty="0" err="1"/>
              <a:t>echilibrului</a:t>
            </a:r>
            <a:r>
              <a:rPr lang="en-US" sz="2400" i="1" dirty="0"/>
              <a:t> </a:t>
            </a:r>
            <a:r>
              <a:rPr lang="en-US" sz="2400" i="1" dirty="0" err="1"/>
              <a:t>financiar</a:t>
            </a:r>
            <a:r>
              <a:rPr lang="en-US" sz="2400" i="1" dirty="0"/>
              <a:t> </a:t>
            </a:r>
            <a:r>
              <a:rPr lang="en-US" sz="2400" i="1" dirty="0" err="1"/>
              <a:t>pe</a:t>
            </a:r>
            <a:r>
              <a:rPr lang="en-US" sz="2400" i="1" dirty="0"/>
              <a:t> </a:t>
            </a:r>
            <a:r>
              <a:rPr lang="en-US" sz="2400" i="1" dirty="0" err="1"/>
              <a:t>termen</a:t>
            </a:r>
            <a:r>
              <a:rPr lang="en-US" sz="2400" i="1" dirty="0"/>
              <a:t> </a:t>
            </a:r>
            <a:r>
              <a:rPr lang="en-US" sz="2400" i="1" dirty="0" err="1"/>
              <a:t>scurt</a:t>
            </a:r>
            <a:r>
              <a:rPr lang="en-US" sz="2400" i="1" dirty="0"/>
              <a:t> </a:t>
            </a:r>
            <a:r>
              <a:rPr lang="en-US" sz="2400" i="1" dirty="0" err="1"/>
              <a:t>şi</a:t>
            </a:r>
            <a:r>
              <a:rPr lang="en-US" sz="2400" i="1" dirty="0"/>
              <a:t> </a:t>
            </a:r>
            <a:endParaRPr lang="ro-RO" altLang="en-US" sz="2400" dirty="0"/>
          </a:p>
          <a:p>
            <a:pPr algn="ctr">
              <a:buFont typeface="Wingdings" pitchFamily="2" charset="2"/>
              <a:buNone/>
            </a:pPr>
            <a:r>
              <a:rPr lang="ro-RO" altLang="en-US" sz="2800" b="1" dirty="0">
                <a:solidFill>
                  <a:srgbClr val="FF9900"/>
                </a:solidFill>
              </a:rPr>
              <a:t>Active Curente÷ Datorii Curente </a:t>
            </a:r>
            <a:r>
              <a:rPr lang="ro-RO" altLang="en-US" sz="2800" b="1" dirty="0"/>
              <a:t>(0,14)</a:t>
            </a:r>
          </a:p>
          <a:p>
            <a:pPr>
              <a:buSzPct val="150000"/>
              <a:buFont typeface="Wingdings" pitchFamily="2" charset="2"/>
              <a:buChar char="§"/>
            </a:pPr>
            <a:r>
              <a:rPr lang="ro-RO" altLang="en-US" sz="2400" dirty="0"/>
              <a:t>în ce măsură datoriile pe termen scurt sunt acoperite cu active lichide. </a:t>
            </a:r>
            <a:endParaRPr lang="ro-MO" altLang="en-US" sz="2400" dirty="0"/>
          </a:p>
          <a:p>
            <a:pPr>
              <a:buSzPct val="150000"/>
              <a:buFont typeface="Wingdings" pitchFamily="2" charset="2"/>
              <a:buChar char="§"/>
            </a:pPr>
            <a:r>
              <a:rPr lang="vi-VN" altLang="en-US" sz="2400" dirty="0"/>
              <a:t>Valoarea recomandata si acceptabila este in jur de </a:t>
            </a:r>
            <a:r>
              <a:rPr lang="ro-MO" altLang="en-US" sz="2400" b="1" dirty="0"/>
              <a:t>1-</a:t>
            </a:r>
            <a:r>
              <a:rPr lang="vi-VN" altLang="en-US" sz="2400" b="1" dirty="0"/>
              <a:t>2</a:t>
            </a:r>
            <a:r>
              <a:rPr lang="vi-VN" altLang="en-US" sz="2400" dirty="0"/>
              <a:t>.</a:t>
            </a:r>
            <a:endParaRPr lang="ro-MO" altLang="en-US" sz="2400" dirty="0"/>
          </a:p>
          <a:p>
            <a:pPr>
              <a:buSzPct val="150000"/>
              <a:buFont typeface="Wingdings" pitchFamily="2" charset="2"/>
              <a:buChar char="§"/>
            </a:pPr>
            <a:r>
              <a:rPr lang="ro-RO" altLang="en-US" sz="2400" dirty="0"/>
              <a:t>Dacă raportul este mai mic de </a:t>
            </a:r>
            <a:r>
              <a:rPr lang="ro-RO" altLang="en-US" sz="2400" b="1" dirty="0"/>
              <a:t>1</a:t>
            </a:r>
            <a:r>
              <a:rPr lang="ro-RO" altLang="en-US" sz="2400" dirty="0"/>
              <a:t>, aceasta înseamnă, că întreprinderea se confruntă cu dificultăți financiare.</a:t>
            </a:r>
          </a:p>
          <a:p>
            <a:pPr>
              <a:buSzPct val="150000"/>
              <a:buFont typeface="Wingdings" pitchFamily="2" charset="2"/>
              <a:buChar char="§"/>
            </a:pPr>
            <a:r>
              <a:rPr lang="ro-RO" altLang="en-US" sz="2400" dirty="0"/>
              <a:t> În cazul, dacă raportul este de </a:t>
            </a:r>
            <a:r>
              <a:rPr lang="ro-RO" altLang="en-US" sz="2400" b="1" dirty="0"/>
              <a:t>3</a:t>
            </a:r>
            <a:r>
              <a:rPr lang="ro-RO" altLang="en-US" sz="2400" dirty="0"/>
              <a:t> și mai mult, aceasta, indică la o structură nerațională a capitalului (finanțarea activelor întreprinderii se efectuează practic în totalitate din contul mijloacelor proprii). </a:t>
            </a:r>
            <a:endParaRPr lang="en-US" altLang="en-US" sz="24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596900" y="774701"/>
            <a:ext cx="10972800" cy="739775"/>
          </a:xfrm>
        </p:spPr>
        <p:txBody>
          <a:bodyPr/>
          <a:lstStyle/>
          <a:p>
            <a:pPr algn="ctr"/>
            <a:r>
              <a:rPr lang="vi-VN" altLang="en-US" sz="2400" b="1" dirty="0">
                <a:solidFill>
                  <a:schemeClr val="accent6">
                    <a:lumMod val="75000"/>
                  </a:schemeClr>
                </a:solidFill>
              </a:rPr>
              <a:t>LICHIDITATE IMEDIATĂ (TEST ACID)</a:t>
            </a:r>
            <a:endParaRPr lang="ro-RO" altLang="en-US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7107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609600" y="1608138"/>
            <a:ext cx="10972800" cy="4525962"/>
          </a:xfrm>
        </p:spPr>
        <p:txBody>
          <a:bodyPr/>
          <a:lstStyle/>
          <a:p>
            <a:pPr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</a:t>
            </a:r>
            <a:r>
              <a:rPr lang="vi-VN" altLang="en-US" dirty="0">
                <a:latin typeface="Calibri" pitchFamily="34" charset="0"/>
              </a:rPr>
              <a:t>Acest indicator exprimă capacitatea întrprinderii de a plăti datoriile curente din contul miloacelor bănești și creanțe, eliminîd stocurile, deoarece acestea nu se pot transforma imediat in disponibilităti</a:t>
            </a:r>
            <a:r>
              <a:rPr lang="ro-MO" altLang="en-US" dirty="0">
                <a:latin typeface="Calibri" pitchFamily="34" charset="0"/>
              </a:rPr>
              <a:t>.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RO" altLang="en-US" dirty="0">
                <a:latin typeface="Calibri" pitchFamily="34" charset="0"/>
              </a:rPr>
              <a:t> Formula de calcul:</a:t>
            </a:r>
          </a:p>
          <a:p>
            <a:pPr>
              <a:buSzPct val="70000"/>
              <a:buNone/>
            </a:pPr>
            <a:r>
              <a:rPr lang="vi-VN" altLang="en-US" b="1" dirty="0">
                <a:solidFill>
                  <a:srgbClr val="FF9900"/>
                </a:solidFill>
                <a:latin typeface="Calibri" pitchFamily="34" charset="0"/>
              </a:rPr>
              <a:t>Active Curent</a:t>
            </a:r>
            <a:r>
              <a:rPr lang="ro-MO" altLang="en-US" b="1" dirty="0">
                <a:solidFill>
                  <a:srgbClr val="FF9900"/>
                </a:solidFill>
                <a:latin typeface="Calibri" pitchFamily="34" charset="0"/>
              </a:rPr>
              <a:t>e</a:t>
            </a:r>
            <a:r>
              <a:rPr lang="vi-VN" altLang="en-US" b="1" dirty="0">
                <a:solidFill>
                  <a:srgbClr val="FF9900"/>
                </a:solidFill>
                <a:latin typeface="Calibri" pitchFamily="34" charset="0"/>
              </a:rPr>
              <a:t>（Mijloace Bănești＋Alte Creanțe pe TS＋Creanțe pe TS Aferente Facturilor</a:t>
            </a:r>
            <a:r>
              <a:rPr lang="ro-MO" altLang="en-US" b="1" dirty="0">
                <a:solidFill>
                  <a:srgbClr val="FF9900"/>
                </a:solidFill>
                <a:latin typeface="Calibri" pitchFamily="34" charset="0"/>
              </a:rPr>
              <a:t>) </a:t>
            </a:r>
            <a:r>
              <a:rPr lang="vi-VN" altLang="en-US" b="1" dirty="0">
                <a:solidFill>
                  <a:srgbClr val="FF9900"/>
                </a:solidFill>
                <a:latin typeface="Calibri" pitchFamily="34" charset="0"/>
              </a:rPr>
              <a:t>- Stocuri de Mărfuri și Materiale ÷ Datorii Curente</a:t>
            </a:r>
            <a:endParaRPr lang="ro-MO" altLang="en-US" b="1" dirty="0">
              <a:solidFill>
                <a:srgbClr val="FF9900"/>
              </a:solidFill>
              <a:latin typeface="Calibri" pitchFamily="34" charset="0"/>
            </a:endParaRPr>
          </a:p>
          <a:p>
            <a:pPr>
              <a:buSzPct val="70000"/>
              <a:buNone/>
            </a:pPr>
            <a:r>
              <a:rPr lang="ro-MO" altLang="en-US" dirty="0">
                <a:latin typeface="Calibri" pitchFamily="34" charset="0"/>
              </a:rPr>
              <a:t>                                 </a:t>
            </a:r>
            <a:r>
              <a:rPr lang="ro-MO" altLang="en-US" b="1" dirty="0">
                <a:latin typeface="Calibri" pitchFamily="34" charset="0"/>
              </a:rPr>
              <a:t>700 -200 / 5000 </a:t>
            </a:r>
            <a:r>
              <a:rPr lang="ro-MO" altLang="en-US" dirty="0">
                <a:latin typeface="Calibri" pitchFamily="34" charset="0"/>
              </a:rPr>
              <a:t>= </a:t>
            </a:r>
            <a:r>
              <a:rPr lang="ro-MO" altLang="en-US" b="1" dirty="0">
                <a:latin typeface="Calibri" pitchFamily="34" charset="0"/>
              </a:rPr>
              <a:t>0,1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</a:t>
            </a:r>
            <a:r>
              <a:rPr lang="vi-VN" altLang="en-US" dirty="0">
                <a:latin typeface="Calibri" pitchFamily="34" charset="0"/>
              </a:rPr>
              <a:t>Valoarea recomandata este in jur de </a:t>
            </a:r>
            <a:r>
              <a:rPr lang="ro-MO" altLang="en-US" b="1" dirty="0">
                <a:latin typeface="Calibri" pitchFamily="34" charset="0"/>
              </a:rPr>
              <a:t>0,7 - </a:t>
            </a:r>
            <a:r>
              <a:rPr lang="vi-VN" altLang="en-US" b="1" dirty="0">
                <a:latin typeface="Calibri" pitchFamily="34" charset="0"/>
              </a:rPr>
              <a:t>1</a:t>
            </a:r>
            <a:r>
              <a:rPr lang="vi-VN" altLang="en-US" dirty="0">
                <a:latin typeface="Calibri" pitchFamily="34" charset="0"/>
              </a:rPr>
              <a:t>. Cu c</a:t>
            </a:r>
            <a:r>
              <a:rPr lang="ro-MO" altLang="en-US" dirty="0">
                <a:latin typeface="Calibri" pitchFamily="34" charset="0"/>
              </a:rPr>
              <a:t>î</a:t>
            </a:r>
            <a:r>
              <a:rPr lang="vi-VN" altLang="en-US" dirty="0">
                <a:latin typeface="Calibri" pitchFamily="34" charset="0"/>
              </a:rPr>
              <a:t>t </a:t>
            </a:r>
            <a:r>
              <a:rPr lang="ro-MO" altLang="en-US" dirty="0">
                <a:latin typeface="Calibri" pitchFamily="34" charset="0"/>
              </a:rPr>
              <a:t>coeficientul respectiv </a:t>
            </a:r>
            <a:r>
              <a:rPr lang="vi-VN" altLang="en-US" dirty="0">
                <a:latin typeface="Calibri" pitchFamily="34" charset="0"/>
              </a:rPr>
              <a:t>este mai mare decat </a:t>
            </a:r>
            <a:r>
              <a:rPr lang="vi-VN" altLang="en-US" b="1" dirty="0">
                <a:latin typeface="Calibri" pitchFamily="34" charset="0"/>
              </a:rPr>
              <a:t>1</a:t>
            </a:r>
            <a:r>
              <a:rPr lang="vi-VN" altLang="en-US" dirty="0">
                <a:latin typeface="Calibri" pitchFamily="34" charset="0"/>
              </a:rPr>
              <a:t>, cu atat situatia entitătii este mai buna. </a:t>
            </a:r>
            <a:endParaRPr lang="ro-MO" altLang="en-US" dirty="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ro-RO" altLang="en-US" sz="2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622300" y="1003300"/>
            <a:ext cx="10972800" cy="668338"/>
          </a:xfrm>
        </p:spPr>
        <p:txBody>
          <a:bodyPr/>
          <a:lstStyle/>
          <a:p>
            <a:pPr algn="ctr"/>
            <a:r>
              <a:rPr lang="ro-RO" altLang="en-US" sz="24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COEFICIENTUL SUFICIENŢEI CAPITALULUI</a:t>
            </a:r>
          </a:p>
        </p:txBody>
      </p:sp>
      <p:sp>
        <p:nvSpPr>
          <p:cNvPr id="48131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622300" y="1662113"/>
            <a:ext cx="11137900" cy="4598987"/>
          </a:xfrm>
        </p:spPr>
        <p:txBody>
          <a:bodyPr>
            <a:normAutofit/>
          </a:bodyPr>
          <a:lstStyle/>
          <a:p>
            <a:pPr>
              <a:buSzPct val="70000"/>
              <a:buFont typeface="Wingdings" pitchFamily="2" charset="2"/>
              <a:buChar char="q"/>
            </a:pPr>
            <a:r>
              <a:rPr lang="ro-MO" dirty="0"/>
              <a:t> Indicatorul respectiv exprimă capacitatea de autofinanţare a societăţii, precum şi măsura în care poate face faţă obligaţiilor sale de plată. O valoare ridicată a acestui indicator </a:t>
            </a:r>
            <a:r>
              <a:rPr lang="ro-MO" altLang="en-US" dirty="0">
                <a:latin typeface="Calibri" pitchFamily="34" charset="0"/>
              </a:rPr>
              <a:t>reflectă stabilitatea structurii de finanţare a mijloacelor de producere.  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Formula de calcul:</a:t>
            </a:r>
          </a:p>
          <a:p>
            <a:pPr>
              <a:buSzPct val="70000"/>
              <a:buNone/>
            </a:pPr>
            <a:r>
              <a:rPr lang="ro-MO" altLang="en-US" b="1" dirty="0">
                <a:solidFill>
                  <a:srgbClr val="FF9900"/>
                </a:solidFill>
                <a:latin typeface="Calibri" pitchFamily="34" charset="0"/>
              </a:rPr>
              <a:t>                   </a:t>
            </a:r>
            <a:r>
              <a:rPr lang="ro-RO" altLang="en-US" sz="3200" b="1" dirty="0">
                <a:solidFill>
                  <a:srgbClr val="FF9900"/>
                </a:solidFill>
                <a:latin typeface="Calibri" pitchFamily="34" charset="0"/>
              </a:rPr>
              <a:t>Capital Propriu÷Total Active×100％ </a:t>
            </a:r>
            <a:r>
              <a:rPr lang="ro-RO" altLang="en-US" sz="3200" b="1" dirty="0">
                <a:latin typeface="Calibri" pitchFamily="34" charset="0"/>
              </a:rPr>
              <a:t>(10%)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</a:t>
            </a:r>
            <a:r>
              <a:rPr lang="vi-VN" altLang="en-US" dirty="0">
                <a:latin typeface="Calibri" pitchFamily="34" charset="0"/>
              </a:rPr>
              <a:t>Acest coeficient trebuie să fie menţinut la un nivel de 50-55%</a:t>
            </a:r>
            <a:r>
              <a:rPr lang="ro-MO" altLang="en-US" dirty="0">
                <a:latin typeface="Calibri" pitchFamily="34" charset="0"/>
              </a:rPr>
              <a:t>, dar nu mai mic de</a:t>
            </a:r>
            <a:r>
              <a:rPr lang="vi-VN" altLang="en-US" dirty="0">
                <a:latin typeface="Calibri" pitchFamily="34" charset="0"/>
              </a:rPr>
              <a:t> </a:t>
            </a:r>
            <a:r>
              <a:rPr lang="ro-MO" altLang="en-US" dirty="0">
                <a:latin typeface="Calibri" pitchFamily="34" charset="0"/>
              </a:rPr>
              <a:t>30%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</a:t>
            </a:r>
            <a:r>
              <a:rPr lang="vi-VN" altLang="en-US" dirty="0">
                <a:latin typeface="Calibri" pitchFamily="34" charset="0"/>
              </a:rPr>
              <a:t>Valoarea  înaltă a acestui indicator reprezintă o garanţie pentru atragerea surselor suplimentare de finanţare</a:t>
            </a:r>
            <a:r>
              <a:rPr lang="vi-VN" altLang="en-US" dirty="0"/>
              <a:t>. </a:t>
            </a:r>
            <a:endParaRPr lang="ro-RO" alt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Прямоугольник 5"/>
          <p:cNvSpPr>
            <a:spLocks noChangeArrowheads="1"/>
          </p:cNvSpPr>
          <p:nvPr/>
        </p:nvSpPr>
        <p:spPr bwMode="auto">
          <a:xfrm>
            <a:off x="239185" y="908050"/>
            <a:ext cx="11713633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 indent="-457200" algn="ctr" eaLnBrk="1" hangingPunct="1"/>
            <a:r>
              <a:rPr lang="ro-MO" altLang="en-US" sz="2400" b="1" dirty="0">
                <a:solidFill>
                  <a:srgbClr val="FF9900"/>
                </a:solidFill>
              </a:rPr>
              <a:t>      </a:t>
            </a:r>
            <a:r>
              <a:rPr lang="vi-VN" altLang="en-US" sz="2400" b="1" dirty="0">
                <a:solidFill>
                  <a:schemeClr val="accent6">
                    <a:lumMod val="75000"/>
                  </a:schemeClr>
                </a:solidFill>
              </a:rPr>
              <a:t>PRAGUL DE RENTABILITATE</a:t>
            </a:r>
            <a:endParaRPr lang="ro-MO" alt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indent="-457200" algn="ctr" eaLnBrk="1" hangingPunct="1"/>
            <a:endParaRPr lang="ro-MO" alt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lvl="1" indent="-457200" eaLnBrk="1" hangingPunct="1">
              <a:buSzPct val="70000"/>
              <a:buFont typeface="Wingdings" pitchFamily="2" charset="2"/>
              <a:buChar char="q"/>
            </a:pPr>
            <a:r>
              <a:rPr lang="ro-MO" altLang="en-US" sz="2800" b="1" i="1" dirty="0"/>
              <a:t>Pragul de rentabilitate </a:t>
            </a:r>
            <a:r>
              <a:rPr lang="ro-MO" altLang="en-US" sz="2800" dirty="0"/>
              <a:t>este volumul de vânzări, la care venitul obținut, acoperă toate cheltuielile întreprinderii, fără a genera profit;</a:t>
            </a:r>
            <a:r>
              <a:rPr lang="vi-VN" altLang="en-US" sz="2800" dirty="0"/>
              <a:t> </a:t>
            </a:r>
            <a:endParaRPr lang="ro-MO" altLang="en-US" sz="2800" dirty="0"/>
          </a:p>
          <a:p>
            <a:pPr lvl="1" indent="-457200" eaLnBrk="1" hangingPunct="1"/>
            <a:r>
              <a:rPr lang="ro-RO" altLang="en-US" sz="2800" dirty="0"/>
              <a:t>      </a:t>
            </a:r>
            <a:r>
              <a:rPr lang="ro-RO" altLang="en-US" sz="2800" u="sng" dirty="0"/>
              <a:t>Profitul</a:t>
            </a:r>
            <a:r>
              <a:rPr lang="ro-RO" altLang="en-US" sz="2800" dirty="0"/>
              <a:t> este partea rămasa din Venitul total ce revine întreprinzătorului după ce s-au achitat toate cheltuielile aferente activității antreprenoriale. </a:t>
            </a:r>
            <a:endParaRPr lang="ro-MO" altLang="en-US" sz="2800" dirty="0"/>
          </a:p>
          <a:p>
            <a:pPr lvl="1" indent="-457200" eaLnBrk="1" hangingPunct="1">
              <a:buSzPct val="70000"/>
              <a:buFont typeface="Wingdings" pitchFamily="2" charset="2"/>
              <a:buChar char="q"/>
            </a:pPr>
            <a:r>
              <a:rPr lang="ro-MO" altLang="en-US" sz="2800" dirty="0"/>
              <a:t>Formula de calcul: </a:t>
            </a:r>
          </a:p>
          <a:p>
            <a:pPr lvl="2" indent="-457200" eaLnBrk="1" hangingPunct="1"/>
            <a:r>
              <a:rPr lang="ro-MO" altLang="en-US" sz="2800" dirty="0"/>
              <a:t>     1. Volum vânzări unități produse:</a:t>
            </a:r>
          </a:p>
          <a:p>
            <a:pPr lvl="2" indent="-457200" eaLnBrk="1" hangingPunct="1"/>
            <a:r>
              <a:rPr lang="ro-MO" altLang="en-US" sz="2800" dirty="0"/>
              <a:t>      </a:t>
            </a:r>
            <a:r>
              <a:rPr lang="ro-MO" altLang="en-US" sz="2800" b="1" i="1" dirty="0">
                <a:solidFill>
                  <a:srgbClr val="FF9900"/>
                </a:solidFill>
              </a:rPr>
              <a:t>COSTURI TOTALE </a:t>
            </a:r>
            <a:r>
              <a:rPr lang="it-IT" altLang="en-US" sz="2800" b="1" i="1" dirty="0">
                <a:solidFill>
                  <a:srgbClr val="FF9900"/>
                </a:solidFill>
              </a:rPr>
              <a:t>÷</a:t>
            </a:r>
            <a:r>
              <a:rPr lang="ro-MO" altLang="en-US" sz="2800" b="1" i="1" dirty="0">
                <a:solidFill>
                  <a:srgbClr val="FF9900"/>
                </a:solidFill>
              </a:rPr>
              <a:t> PREȚ UNITAR </a:t>
            </a:r>
          </a:p>
          <a:p>
            <a:pPr lvl="2" indent="-457200" eaLnBrk="1" hangingPunct="1"/>
            <a:r>
              <a:rPr lang="ro-MO" altLang="en-US" sz="2800" dirty="0"/>
              <a:t>     2. Volum vânzări Lei:</a:t>
            </a:r>
          </a:p>
          <a:p>
            <a:pPr lvl="2" indent="-457200" eaLnBrk="1" hangingPunct="1"/>
            <a:r>
              <a:rPr lang="ro-MO" altLang="en-US" sz="2800" dirty="0"/>
              <a:t>      </a:t>
            </a:r>
            <a:r>
              <a:rPr lang="it-IT" altLang="en-US" sz="2800" b="1" i="1" dirty="0">
                <a:solidFill>
                  <a:srgbClr val="FF9900"/>
                </a:solidFill>
              </a:rPr>
              <a:t>COSTURI </a:t>
            </a:r>
            <a:r>
              <a:rPr lang="ro-MO" altLang="en-US" sz="2800" b="1" i="1" dirty="0">
                <a:solidFill>
                  <a:srgbClr val="FF9900"/>
                </a:solidFill>
              </a:rPr>
              <a:t>F</a:t>
            </a:r>
            <a:r>
              <a:rPr lang="it-IT" altLang="en-US" sz="2800" b="1" i="1" dirty="0">
                <a:solidFill>
                  <a:srgbClr val="FF9900"/>
                </a:solidFill>
              </a:rPr>
              <a:t>IXE</a:t>
            </a:r>
            <a:r>
              <a:rPr lang="ro-MO" altLang="en-US" sz="2800" b="1" i="1" dirty="0">
                <a:solidFill>
                  <a:srgbClr val="FF9900"/>
                </a:solidFill>
              </a:rPr>
              <a:t> </a:t>
            </a:r>
            <a:r>
              <a:rPr lang="it-IT" altLang="en-US" sz="2800" b="1" i="1" dirty="0">
                <a:solidFill>
                  <a:srgbClr val="FF9900"/>
                </a:solidFill>
              </a:rPr>
              <a:t>÷</a:t>
            </a:r>
            <a:r>
              <a:rPr lang="ro-MO" altLang="en-US" sz="2800" b="1" i="1" dirty="0">
                <a:solidFill>
                  <a:srgbClr val="FF9900"/>
                </a:solidFill>
              </a:rPr>
              <a:t> </a:t>
            </a:r>
            <a:r>
              <a:rPr lang="it-IT" altLang="en-US" sz="2800" b="1" i="1" dirty="0">
                <a:solidFill>
                  <a:srgbClr val="FF9900"/>
                </a:solidFill>
              </a:rPr>
              <a:t>RATA </a:t>
            </a:r>
            <a:r>
              <a:rPr lang="ro-MO" altLang="en-US" sz="2800" b="1" i="1" dirty="0">
                <a:solidFill>
                  <a:srgbClr val="FF9900"/>
                </a:solidFill>
              </a:rPr>
              <a:t>MARJEI </a:t>
            </a:r>
            <a:r>
              <a:rPr lang="it-IT" altLang="en-US" sz="2800" b="1" i="1" dirty="0">
                <a:solidFill>
                  <a:srgbClr val="FF9900"/>
                </a:solidFill>
              </a:rPr>
              <a:t>BRUT</a:t>
            </a:r>
            <a:r>
              <a:rPr lang="ro-MO" altLang="en-US" sz="2800" b="1" i="1" dirty="0">
                <a:solidFill>
                  <a:srgbClr val="FF9900"/>
                </a:solidFill>
              </a:rPr>
              <a:t>E </a:t>
            </a:r>
          </a:p>
          <a:p>
            <a:pPr lvl="2" indent="-457200" eaLnBrk="1" hangingPunct="1"/>
            <a:r>
              <a:rPr lang="ro-MO" altLang="en-US" sz="2800" dirty="0"/>
              <a:t>      </a:t>
            </a:r>
          </a:p>
          <a:p>
            <a:pPr lvl="1" indent="-457200" eaLnBrk="1" hangingPunct="1"/>
            <a:endParaRPr lang="ro-MO" altLang="en-US" sz="2400" u="sng" dirty="0"/>
          </a:p>
          <a:p>
            <a:pPr lvl="1" indent="-457200" eaLnBrk="1" hangingPunct="1"/>
            <a:endParaRPr lang="ro-MO" altLang="en-US" sz="2400" u="sng" dirty="0"/>
          </a:p>
          <a:p>
            <a:pPr lvl="1" indent="-457200" eaLnBrk="1" hangingPunct="1"/>
            <a:endParaRPr lang="ro-MO" altLang="en-US" sz="2400" u="sng" dirty="0"/>
          </a:p>
          <a:p>
            <a:pPr lvl="1" indent="-457200" eaLnBrk="1" hangingPunct="1"/>
            <a:endParaRPr lang="ro-RO" altLang="en-US" sz="2400" dirty="0"/>
          </a:p>
        </p:txBody>
      </p:sp>
      <p:sp>
        <p:nvSpPr>
          <p:cNvPr id="61443" name="Пятно 1 7"/>
          <p:cNvSpPr>
            <a:spLocks noChangeArrowheads="1"/>
          </p:cNvSpPr>
          <p:nvPr/>
        </p:nvSpPr>
        <p:spPr bwMode="auto">
          <a:xfrm>
            <a:off x="406399" y="2200275"/>
            <a:ext cx="317501" cy="433388"/>
          </a:xfrm>
          <a:prstGeom prst="irregularSeal1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Заголовок 1"/>
          <p:cNvSpPr>
            <a:spLocks noGrp="1" noChangeArrowheads="1"/>
          </p:cNvSpPr>
          <p:nvPr>
            <p:ph idx="1"/>
          </p:nvPr>
        </p:nvSpPr>
        <p:spPr>
          <a:xfrm>
            <a:off x="514351" y="1319213"/>
            <a:ext cx="10972800" cy="4464050"/>
          </a:xfrm>
        </p:spPr>
        <p:txBody>
          <a:bodyPr>
            <a:normAutofit lnSpcReduction="10000"/>
          </a:bodyPr>
          <a:lstStyle/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vi-VN" altLang="en-US" sz="2400" b="1" dirty="0">
                <a:solidFill>
                  <a:schemeClr val="accent6">
                    <a:lumMod val="75000"/>
                  </a:schemeClr>
                </a:solidFill>
              </a:rPr>
              <a:t>MARJA BRUTĂ A VÎNZARILOR </a:t>
            </a:r>
            <a:endParaRPr lang="ro-MO" alt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o-MO" alt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sz="2400" dirty="0"/>
              <a:t> </a:t>
            </a:r>
            <a:r>
              <a:rPr lang="vi-VN" altLang="en-US" dirty="0">
                <a:latin typeface="Calibri" pitchFamily="34" charset="0"/>
              </a:rPr>
              <a:t>Marja brută reprezinta capacitatea intreprinderii de</a:t>
            </a:r>
            <a:r>
              <a:rPr lang="ro-MO" altLang="en-US" dirty="0" err="1">
                <a:latin typeface="Calibri" pitchFamily="34" charset="0"/>
              </a:rPr>
              <a:t>-a</a:t>
            </a:r>
            <a:r>
              <a:rPr lang="vi-VN" altLang="en-US" dirty="0">
                <a:latin typeface="Calibri" pitchFamily="34" charset="0"/>
              </a:rPr>
              <a:t> controla</a:t>
            </a:r>
            <a:r>
              <a:rPr lang="ro-MO" altLang="en-US" dirty="0">
                <a:latin typeface="Calibri" pitchFamily="34" charset="0"/>
              </a:rPr>
              <a:t> </a:t>
            </a:r>
            <a:r>
              <a:rPr lang="vi-VN" altLang="en-US" dirty="0">
                <a:latin typeface="Calibri" pitchFamily="34" charset="0"/>
              </a:rPr>
              <a:t>costurile de productie si s</a:t>
            </a:r>
            <a:r>
              <a:rPr lang="ro-MO" altLang="en-US" dirty="0">
                <a:latin typeface="Calibri" pitchFamily="34" charset="0"/>
              </a:rPr>
              <a:t>ă</a:t>
            </a:r>
            <a:r>
              <a:rPr lang="vi-VN" altLang="en-US" dirty="0">
                <a:latin typeface="Calibri" pitchFamily="34" charset="0"/>
              </a:rPr>
              <a:t> obtina un preti bun de vinzare. </a:t>
            </a:r>
            <a:endParaRPr lang="ro-MO" altLang="en-US" dirty="0">
              <a:latin typeface="Calibri" pitchFamily="34" charset="0"/>
            </a:endParaRP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Formula de calcul: </a:t>
            </a:r>
          </a:p>
          <a:p>
            <a:pPr>
              <a:buSzPct val="70000"/>
              <a:buNone/>
            </a:pPr>
            <a:r>
              <a:rPr lang="ro-MO" altLang="en-US" i="1" dirty="0">
                <a:solidFill>
                  <a:srgbClr val="FF9900"/>
                </a:solidFill>
                <a:latin typeface="Calibri" pitchFamily="34" charset="0"/>
              </a:rPr>
              <a:t>                 </a:t>
            </a:r>
            <a:r>
              <a:rPr lang="vi-VN" altLang="en-US" b="1" i="1" dirty="0">
                <a:solidFill>
                  <a:srgbClr val="FF9900"/>
                </a:solidFill>
                <a:latin typeface="Calibri" pitchFamily="34" charset="0"/>
              </a:rPr>
              <a:t>PROFIT BRUT</a:t>
            </a:r>
            <a:r>
              <a:rPr lang="ro-MO" altLang="en-US" b="1" i="1" dirty="0">
                <a:solidFill>
                  <a:srgbClr val="FF9900"/>
                </a:solidFill>
                <a:latin typeface="Calibri" pitchFamily="34" charset="0"/>
              </a:rPr>
              <a:t> </a:t>
            </a:r>
            <a:r>
              <a:rPr lang="vi-VN" altLang="en-US" b="1" i="1" dirty="0">
                <a:solidFill>
                  <a:srgbClr val="FF9900"/>
                </a:solidFill>
                <a:latin typeface="Calibri" pitchFamily="34" charset="0"/>
              </a:rPr>
              <a:t>÷ VENITURI DIN VÎNZĂRI × 100％</a:t>
            </a:r>
            <a:endParaRPr lang="ro-MO" altLang="en-US" b="1" i="1" dirty="0">
              <a:solidFill>
                <a:srgbClr val="FF9900"/>
              </a:solidFill>
              <a:latin typeface="Calibri" pitchFamily="34" charset="0"/>
            </a:endParaRP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O </a:t>
            </a:r>
            <a:r>
              <a:rPr lang="vi-VN" altLang="en-US" dirty="0">
                <a:latin typeface="Calibri" pitchFamily="34" charset="0"/>
              </a:rPr>
              <a:t>Marja </a:t>
            </a:r>
            <a:r>
              <a:rPr lang="ro-MO" altLang="en-US" dirty="0">
                <a:latin typeface="Calibri" pitchFamily="34" charset="0"/>
              </a:rPr>
              <a:t>brută </a:t>
            </a:r>
            <a:r>
              <a:rPr lang="vi-VN" altLang="en-US" dirty="0">
                <a:latin typeface="Calibri" pitchFamily="34" charset="0"/>
              </a:rPr>
              <a:t>de 1</a:t>
            </a:r>
            <a:r>
              <a:rPr lang="ro-MO" altLang="en-US" dirty="0">
                <a:latin typeface="Calibri" pitchFamily="34" charset="0"/>
              </a:rPr>
              <a:t>0</a:t>
            </a:r>
            <a:r>
              <a:rPr lang="vi-VN" altLang="en-US" dirty="0">
                <a:latin typeface="Calibri" pitchFamily="34" charset="0"/>
              </a:rPr>
              <a:t>% </a:t>
            </a:r>
            <a:r>
              <a:rPr lang="ro-MO" altLang="en-US" dirty="0">
                <a:latin typeface="Calibri" pitchFamily="34" charset="0"/>
              </a:rPr>
              <a:t>ar </a:t>
            </a:r>
            <a:r>
              <a:rPr lang="vi-VN" altLang="en-US" dirty="0">
                <a:latin typeface="Calibri" pitchFamily="34" charset="0"/>
              </a:rPr>
              <a:t>inseamna ca din vînzarea produs</a:t>
            </a:r>
            <a:r>
              <a:rPr lang="ro-MO" altLang="en-US" dirty="0">
                <a:latin typeface="Calibri" pitchFamily="34" charset="0"/>
              </a:rPr>
              <a:t>ului/</a:t>
            </a:r>
            <a:r>
              <a:rPr lang="vi-VN" altLang="en-US" dirty="0">
                <a:latin typeface="Calibri" pitchFamily="34" charset="0"/>
              </a:rPr>
              <a:t>servici</a:t>
            </a:r>
            <a:r>
              <a:rPr lang="ro-MO" altLang="en-US" dirty="0">
                <a:latin typeface="Calibri" pitchFamily="34" charset="0"/>
              </a:rPr>
              <a:t>uliu </a:t>
            </a:r>
            <a:r>
              <a:rPr lang="vi-VN" altLang="en-US" dirty="0">
                <a:latin typeface="Calibri" pitchFamily="34" charset="0"/>
              </a:rPr>
              <a:t>în sumă de 1 leu, a fost obtinut un profit brut de 0,1</a:t>
            </a:r>
            <a:r>
              <a:rPr lang="ro-MO" altLang="en-US" dirty="0">
                <a:latin typeface="Calibri" pitchFamily="34" charset="0"/>
              </a:rPr>
              <a:t>0</a:t>
            </a:r>
            <a:r>
              <a:rPr lang="vi-VN" altLang="en-US" dirty="0">
                <a:latin typeface="Calibri" pitchFamily="34" charset="0"/>
              </a:rPr>
              <a:t> lei</a:t>
            </a:r>
            <a:r>
              <a:rPr lang="ro-MO" altLang="en-US" dirty="0">
                <a:latin typeface="Calibri" pitchFamily="34" charset="0"/>
              </a:rPr>
              <a:t>.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</a:t>
            </a:r>
            <a:r>
              <a:rPr lang="vi-VN" altLang="en-US" dirty="0">
                <a:latin typeface="Calibri" pitchFamily="34" charset="0"/>
              </a:rPr>
              <a:t>Aceasta variaza semnificativ in functie de sectorul de activitate, </a:t>
            </a:r>
            <a:r>
              <a:rPr lang="ro-MO" altLang="en-US" dirty="0">
                <a:latin typeface="Calibri" pitchFamily="34" charset="0"/>
              </a:rPr>
              <a:t>dar o </a:t>
            </a:r>
            <a:r>
              <a:rPr lang="vi-VN" altLang="en-US" dirty="0">
                <a:latin typeface="Calibri" pitchFamily="34" charset="0"/>
              </a:rPr>
              <a:t>valoare optim</a:t>
            </a:r>
            <a:r>
              <a:rPr lang="ro-MO" altLang="en-US" dirty="0">
                <a:latin typeface="Calibri" pitchFamily="34" charset="0"/>
              </a:rPr>
              <a:t>ă ar fi de cel puțin 15-20% </a:t>
            </a:r>
            <a:r>
              <a:rPr lang="vi-VN" altLang="en-US" dirty="0">
                <a:latin typeface="Calibri" pitchFamily="34" charset="0"/>
              </a:rPr>
              <a:t>. </a:t>
            </a:r>
            <a:endParaRPr lang="ro-RO" altLang="en-US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412751" y="1362075"/>
            <a:ext cx="10972800" cy="4167188"/>
          </a:xfrm>
        </p:spPr>
        <p:txBody>
          <a:bodyPr>
            <a:normAutofit fontScale="77500" lnSpcReduction="20000"/>
          </a:bodyPr>
          <a:lstStyle/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vi-VN" altLang="en-US" sz="2400" b="1" dirty="0">
                <a:solidFill>
                  <a:schemeClr val="accent6">
                    <a:lumMod val="75000"/>
                  </a:schemeClr>
                </a:solidFill>
              </a:rPr>
              <a:t>MARJA NETĂ A VÎNZARILOR</a:t>
            </a:r>
            <a:r>
              <a:rPr lang="ro-MO" altLang="en-US" sz="24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vi-VN" altLang="en-US" sz="2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o-MO" alt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o-MO" alt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1" indent="-342900">
              <a:buSzPct val="75000"/>
              <a:buFont typeface="Wingdings" pitchFamily="2" charset="2"/>
              <a:buChar char="q"/>
            </a:pPr>
            <a:r>
              <a:rPr lang="ro-MO" altLang="en-US" sz="2400" dirty="0"/>
              <a:t> </a:t>
            </a:r>
            <a:r>
              <a:rPr lang="vi-VN" altLang="en-US" sz="2800" dirty="0">
                <a:latin typeface="Calibri" pitchFamily="34" charset="0"/>
              </a:rPr>
              <a:t>Marja neta a </a:t>
            </a:r>
            <a:r>
              <a:rPr lang="ro-MO" altLang="en-US" sz="2800" dirty="0">
                <a:latin typeface="Calibri" pitchFamily="34" charset="0"/>
              </a:rPr>
              <a:t>Vânzărilor </a:t>
            </a:r>
            <a:r>
              <a:rPr lang="vi-VN" altLang="en-US" sz="2800" dirty="0">
                <a:latin typeface="Calibri" pitchFamily="34" charset="0"/>
              </a:rPr>
              <a:t>este un indicator</a:t>
            </a:r>
            <a:r>
              <a:rPr lang="ro-MO" altLang="en-US" sz="2800" dirty="0">
                <a:latin typeface="Calibri" pitchFamily="34" charset="0"/>
              </a:rPr>
              <a:t>ul</a:t>
            </a:r>
            <a:r>
              <a:rPr lang="vi-VN" altLang="en-US" sz="2800" dirty="0">
                <a:latin typeface="Calibri" pitchFamily="34" charset="0"/>
              </a:rPr>
              <a:t> care ne arata căt de profitabila este activitatea </a:t>
            </a:r>
            <a:r>
              <a:rPr lang="ro-MO" altLang="en-US" sz="2800" dirty="0">
                <a:latin typeface="Calibri" pitchFamily="34" charset="0"/>
              </a:rPr>
              <a:t>operațională </a:t>
            </a:r>
            <a:r>
              <a:rPr lang="vi-VN" altLang="en-US" sz="2800" dirty="0">
                <a:latin typeface="Calibri" pitchFamily="34" charset="0"/>
              </a:rPr>
              <a:t>a unei companii.</a:t>
            </a:r>
            <a:endParaRPr lang="ro-MO" altLang="en-US" sz="2800" dirty="0">
              <a:latin typeface="Calibri" pitchFamily="34" charset="0"/>
            </a:endParaRPr>
          </a:p>
          <a:p>
            <a:pPr marL="342900" lvl="1" indent="-342900">
              <a:buSzPct val="75000"/>
              <a:buFont typeface="Wingdings" pitchFamily="2" charset="2"/>
              <a:buChar char="q"/>
            </a:pPr>
            <a:r>
              <a:rPr lang="ro-MO" altLang="en-US" sz="2800" dirty="0">
                <a:latin typeface="Calibri" pitchFamily="34" charset="0"/>
              </a:rPr>
              <a:t>Formula de calcul: </a:t>
            </a:r>
          </a:p>
          <a:p>
            <a:pPr marL="342900" lvl="1" indent="-342900">
              <a:buSzPct val="75000"/>
              <a:buNone/>
            </a:pPr>
            <a:r>
              <a:rPr lang="ro-MO" altLang="en-US" sz="2800" b="1" i="1" dirty="0">
                <a:solidFill>
                  <a:srgbClr val="FF0000"/>
                </a:solidFill>
                <a:latin typeface="Calibri" pitchFamily="34" charset="0"/>
              </a:rPr>
              <a:t>                   </a:t>
            </a:r>
            <a:r>
              <a:rPr lang="vi-VN" altLang="en-US" sz="2800" b="1" i="1" dirty="0">
                <a:solidFill>
                  <a:srgbClr val="FF9900"/>
                </a:solidFill>
                <a:latin typeface="Calibri" pitchFamily="34" charset="0"/>
              </a:rPr>
              <a:t>PROFIT NET ÷ VENITURI DIN VÎNZĂRI × 100％</a:t>
            </a:r>
            <a:endParaRPr lang="ro-MO" altLang="en-US" sz="2800" b="1" i="1" dirty="0">
              <a:solidFill>
                <a:srgbClr val="FF9900"/>
              </a:solidFill>
              <a:latin typeface="Calibri" pitchFamily="34" charset="0"/>
            </a:endParaRPr>
          </a:p>
          <a:p>
            <a:pPr marL="342900" lvl="1" indent="-342900">
              <a:buSzPct val="75000"/>
              <a:buFont typeface="Wingdings" pitchFamily="2" charset="2"/>
              <a:buChar char="q"/>
            </a:pPr>
            <a:r>
              <a:rPr lang="vi-VN" altLang="en-US" sz="2800" dirty="0">
                <a:latin typeface="Calibri" pitchFamily="34" charset="0"/>
              </a:rPr>
              <a:t>Cu c</a:t>
            </a:r>
            <a:r>
              <a:rPr lang="ro-MO" altLang="en-US" sz="2800" dirty="0">
                <a:latin typeface="Calibri" pitchFamily="34" charset="0"/>
              </a:rPr>
              <a:t>â</a:t>
            </a:r>
            <a:r>
              <a:rPr lang="vi-VN" altLang="en-US" sz="2800" dirty="0">
                <a:latin typeface="Calibri" pitchFamily="34" charset="0"/>
              </a:rPr>
              <a:t>t procentul este mai mare, cu at</a:t>
            </a:r>
            <a:r>
              <a:rPr lang="ro-MO" altLang="en-US" sz="2800" dirty="0">
                <a:latin typeface="Calibri" pitchFamily="34" charset="0"/>
              </a:rPr>
              <a:t>â</a:t>
            </a:r>
            <a:r>
              <a:rPr lang="vi-VN" altLang="en-US" sz="2800" dirty="0">
                <a:latin typeface="Calibri" pitchFamily="34" charset="0"/>
              </a:rPr>
              <a:t>t profitabilitat</a:t>
            </a:r>
            <a:r>
              <a:rPr lang="ro-MO" altLang="en-US" sz="2800" dirty="0">
                <a:latin typeface="Calibri" pitchFamily="34" charset="0"/>
              </a:rPr>
              <a:t>ea</a:t>
            </a:r>
            <a:r>
              <a:rPr lang="vi-VN" altLang="en-US" sz="2800" dirty="0">
                <a:latin typeface="Calibri" pitchFamily="34" charset="0"/>
              </a:rPr>
              <a:t> întreprinderii este mai stabilă. </a:t>
            </a:r>
            <a:endParaRPr lang="ro-MO" altLang="en-US" sz="2800" dirty="0">
              <a:latin typeface="Calibri" pitchFamily="34" charset="0"/>
            </a:endParaRPr>
          </a:p>
          <a:p>
            <a:pPr marL="342900" lvl="1" indent="-342900">
              <a:buSzPct val="75000"/>
              <a:buFont typeface="Wingdings" pitchFamily="2" charset="2"/>
              <a:buChar char="q"/>
            </a:pPr>
            <a:r>
              <a:rPr lang="ro-MO" altLang="en-US" sz="2800" dirty="0">
                <a:latin typeface="Calibri" pitchFamily="34" charset="0"/>
              </a:rPr>
              <a:t>Ca și în cazul marjei brute, indicatorul respectiv</a:t>
            </a:r>
            <a:r>
              <a:rPr lang="vi-VN" altLang="en-US" sz="2800" dirty="0">
                <a:latin typeface="Calibri" pitchFamily="34" charset="0"/>
              </a:rPr>
              <a:t> variaza semnificativ in functie de </a:t>
            </a:r>
            <a:r>
              <a:rPr lang="ro-MO" altLang="en-US" sz="2800" dirty="0">
                <a:latin typeface="Calibri" pitchFamily="34" charset="0"/>
              </a:rPr>
              <a:t>domeniul</a:t>
            </a:r>
            <a:r>
              <a:rPr lang="vi-VN" altLang="en-US" sz="2800" dirty="0">
                <a:latin typeface="Calibri" pitchFamily="34" charset="0"/>
              </a:rPr>
              <a:t> de activitate, </a:t>
            </a:r>
            <a:r>
              <a:rPr lang="ro-MO" altLang="en-US" sz="2800" dirty="0">
                <a:latin typeface="Calibri" pitchFamily="34" charset="0"/>
              </a:rPr>
              <a:t>dar o </a:t>
            </a:r>
            <a:r>
              <a:rPr lang="vi-VN" altLang="en-US" sz="2800" dirty="0">
                <a:latin typeface="Calibri" pitchFamily="34" charset="0"/>
              </a:rPr>
              <a:t>valoare optim</a:t>
            </a:r>
            <a:r>
              <a:rPr lang="ro-MO" altLang="en-US" sz="2800" dirty="0">
                <a:latin typeface="Calibri" pitchFamily="34" charset="0"/>
              </a:rPr>
              <a:t>ală ar fi de 7</a:t>
            </a:r>
            <a:r>
              <a:rPr lang="vi-VN" altLang="en-US" sz="2800" dirty="0">
                <a:latin typeface="Calibri" pitchFamily="34" charset="0"/>
              </a:rPr>
              <a:t>～</a:t>
            </a:r>
            <a:r>
              <a:rPr lang="ro-MO" altLang="en-US" sz="2800" dirty="0">
                <a:latin typeface="Calibri" pitchFamily="34" charset="0"/>
              </a:rPr>
              <a:t>10</a:t>
            </a:r>
            <a:r>
              <a:rPr lang="vi-VN" altLang="en-US" sz="2800" dirty="0">
                <a:latin typeface="Calibri" pitchFamily="34" charset="0"/>
              </a:rPr>
              <a:t>%</a:t>
            </a:r>
            <a:r>
              <a:rPr lang="ro-MO" altLang="en-US" sz="2800" dirty="0">
                <a:latin typeface="Calibri" pitchFamily="34" charset="0"/>
              </a:rPr>
              <a:t>, ori cel puțin </a:t>
            </a:r>
            <a:r>
              <a:rPr lang="vi-VN" altLang="en-US" sz="2800" dirty="0">
                <a:latin typeface="Calibri" pitchFamily="34" charset="0"/>
              </a:rPr>
              <a:t>ar trebui sa acopere inflatia</a:t>
            </a:r>
            <a:r>
              <a:rPr lang="ro-MO" altLang="en-US" sz="2800" dirty="0">
                <a:latin typeface="Calibri" pitchFamily="34" charset="0"/>
              </a:rPr>
              <a:t> anuală.</a:t>
            </a:r>
          </a:p>
          <a:p>
            <a:endParaRPr lang="ro-RO" alt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431800" y="1035050"/>
            <a:ext cx="11760200" cy="4972050"/>
          </a:xfrm>
        </p:spPr>
        <p:txBody>
          <a:bodyPr>
            <a:normAutofit/>
          </a:bodyPr>
          <a:lstStyle/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o-MO" altLang="en-US" sz="2800" b="1" dirty="0">
                <a:solidFill>
                  <a:schemeClr val="accent6">
                    <a:lumMod val="75000"/>
                  </a:schemeClr>
                </a:solidFill>
              </a:rPr>
              <a:t>REN</a:t>
            </a:r>
            <a:r>
              <a:rPr lang="vi-VN" altLang="en-US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TABILITATEA </a:t>
            </a:r>
            <a:r>
              <a:rPr lang="ro-MO" altLang="en-US" sz="28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ECONOMICĂ</a:t>
            </a:r>
            <a:r>
              <a:rPr lang="ro-MO" altLang="en-US" sz="2800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vi-VN" altLang="en-US" sz="2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o-MO" altLang="en-US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ClrTx/>
              <a:buSzPct val="70000"/>
              <a:buFont typeface="Wingdings" pitchFamily="2" charset="2"/>
              <a:buChar char="q"/>
            </a:pPr>
            <a:r>
              <a:rPr lang="ro-MO" sz="2400" i="1" dirty="0"/>
              <a:t> </a:t>
            </a:r>
            <a:r>
              <a:rPr lang="ro-MO" dirty="0"/>
              <a:t>Rata rentabilității economice exprimă eficienţa utilizării activelor, respectiv contribuţia acestora la obţinerea rezultatelor  financiare.</a:t>
            </a:r>
            <a:endParaRPr lang="ro-MO" altLang="en-US" dirty="0"/>
          </a:p>
          <a:p>
            <a:pPr>
              <a:buClrTx/>
              <a:buSzPct val="70000"/>
              <a:buFont typeface="Wingdings" pitchFamily="2" charset="2"/>
              <a:buChar char="q"/>
            </a:pPr>
            <a:r>
              <a:rPr lang="ro-MO" altLang="en-US" dirty="0"/>
              <a:t> Formula de calcul: </a:t>
            </a:r>
          </a:p>
          <a:p>
            <a:pPr>
              <a:buClrTx/>
              <a:buSzPct val="70000"/>
              <a:buNone/>
            </a:pPr>
            <a:r>
              <a:rPr lang="ro-MO" altLang="en-US" i="1" dirty="0">
                <a:solidFill>
                  <a:srgbClr val="FF9900"/>
                </a:solidFill>
              </a:rPr>
              <a:t>               </a:t>
            </a:r>
            <a:r>
              <a:rPr lang="ro-MO" altLang="en-US" sz="3600" b="1" i="1" dirty="0">
                <a:solidFill>
                  <a:srgbClr val="FF9900"/>
                </a:solidFill>
              </a:rPr>
              <a:t>Profit brut ÷ Total Active ×100％</a:t>
            </a:r>
          </a:p>
          <a:p>
            <a:pPr>
              <a:buClrTx/>
              <a:buSzPct val="70000"/>
              <a:buFont typeface="Wingdings" pitchFamily="2" charset="2"/>
              <a:buChar char="q"/>
            </a:pPr>
            <a:r>
              <a:rPr lang="ro-MO" altLang="en-US" dirty="0"/>
              <a:t> Rentabilitatea economică </a:t>
            </a:r>
            <a:r>
              <a:rPr lang="vi-VN" altLang="en-US" dirty="0">
                <a:latin typeface="Calibri" pitchFamily="34" charset="0"/>
              </a:rPr>
              <a:t>arată capacitatea activelor de a genera profit</a:t>
            </a:r>
            <a:r>
              <a:rPr lang="vi-VN" altLang="en-US" dirty="0"/>
              <a:t>. </a:t>
            </a:r>
            <a:r>
              <a:rPr lang="ro-MO" altLang="en-US" u="sng" dirty="0">
                <a:solidFill>
                  <a:srgbClr val="0070C0"/>
                </a:solidFill>
              </a:rPr>
              <a:t>Exemplu: </a:t>
            </a:r>
            <a:r>
              <a:rPr lang="ro-MO" altLang="en-US" dirty="0"/>
              <a:t>O rată a rentabilității economice de 15</a:t>
            </a:r>
            <a:r>
              <a:rPr lang="vi-VN" altLang="en-US" dirty="0"/>
              <a:t>%</a:t>
            </a:r>
            <a:r>
              <a:rPr lang="ro-MO" altLang="en-US" dirty="0"/>
              <a:t> ar</a:t>
            </a:r>
            <a:r>
              <a:rPr lang="vi-VN" altLang="en-US" dirty="0"/>
              <a:t> </a:t>
            </a:r>
            <a:r>
              <a:rPr lang="vi-VN" altLang="en-US" dirty="0">
                <a:latin typeface="Calibri" pitchFamily="34" charset="0"/>
              </a:rPr>
              <a:t>inseamn</a:t>
            </a:r>
            <a:r>
              <a:rPr lang="ro-MO" altLang="en-US" dirty="0">
                <a:latin typeface="Calibri" pitchFamily="34" charset="0"/>
              </a:rPr>
              <a:t>a</a:t>
            </a:r>
            <a:r>
              <a:rPr lang="vi-VN" altLang="en-US" dirty="0">
                <a:latin typeface="Calibri" pitchFamily="34" charset="0"/>
              </a:rPr>
              <a:t> ca fiecare le</a:t>
            </a:r>
            <a:r>
              <a:rPr lang="ro-MO" altLang="en-US" dirty="0">
                <a:latin typeface="Calibri" pitchFamily="34" charset="0"/>
              </a:rPr>
              <a:t>u</a:t>
            </a:r>
            <a:r>
              <a:rPr lang="vi-VN" altLang="en-US" dirty="0">
                <a:latin typeface="Calibri" pitchFamily="34" charset="0"/>
              </a:rPr>
              <a:t> investit in afacere generează 0</a:t>
            </a:r>
            <a:r>
              <a:rPr lang="ro-MO" altLang="en-US" dirty="0">
                <a:latin typeface="Calibri" pitchFamily="34" charset="0"/>
              </a:rPr>
              <a:t>,15</a:t>
            </a:r>
            <a:r>
              <a:rPr lang="vi-VN" altLang="en-US" dirty="0">
                <a:latin typeface="Calibri" pitchFamily="34" charset="0"/>
              </a:rPr>
              <a:t> </a:t>
            </a:r>
            <a:r>
              <a:rPr lang="vi-VN" altLang="en-US" dirty="0"/>
              <a:t>lei</a:t>
            </a:r>
            <a:r>
              <a:rPr lang="ro-MO" altLang="en-US" dirty="0"/>
              <a:t> profit</a:t>
            </a:r>
            <a:r>
              <a:rPr lang="vi-VN" altLang="en-US" dirty="0"/>
              <a:t>. </a:t>
            </a:r>
            <a:endParaRPr lang="ro-MO" altLang="en-US" dirty="0"/>
          </a:p>
          <a:p>
            <a:pPr>
              <a:buClrTx/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</a:t>
            </a:r>
            <a:r>
              <a:rPr lang="vi-VN" altLang="en-US" dirty="0">
                <a:latin typeface="Calibri" pitchFamily="34" charset="0"/>
              </a:rPr>
              <a:t>Valoarea acestui indicator ar fi</a:t>
            </a:r>
            <a:r>
              <a:rPr lang="it-IT" altLang="en-US" dirty="0">
                <a:latin typeface="Calibri" pitchFamily="34" charset="0"/>
              </a:rPr>
              <a:t> </a:t>
            </a:r>
            <a:r>
              <a:rPr lang="ro-MO" altLang="en-US" dirty="0"/>
              <a:t>bine să fie mai </a:t>
            </a:r>
            <a:r>
              <a:rPr lang="it-IT" altLang="en-US" dirty="0"/>
              <a:t>mare</a:t>
            </a:r>
            <a:r>
              <a:rPr lang="ro-MO" altLang="en-US" dirty="0"/>
              <a:t> decât </a:t>
            </a:r>
            <a:r>
              <a:rPr lang="it-IT" altLang="en-US" dirty="0"/>
              <a:t>dobînda la creditele bancare</a:t>
            </a:r>
            <a:r>
              <a:rPr lang="ro-MO" altLang="en-US" dirty="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527051" y="1155699"/>
            <a:ext cx="11150600" cy="5143501"/>
          </a:xfrm>
        </p:spPr>
        <p:txBody>
          <a:bodyPr/>
          <a:lstStyle/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vi-VN" altLang="en-US" sz="2400" b="1" dirty="0">
                <a:solidFill>
                  <a:schemeClr val="accent6">
                    <a:lumMod val="75000"/>
                  </a:schemeClr>
                </a:solidFill>
              </a:rPr>
              <a:t>RENTABILITATE A ACTIVELOR (ROA) </a:t>
            </a:r>
            <a:endParaRPr lang="ro-MO" altLang="en-US" sz="24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o-MO" altLang="en-US" sz="2400" b="1" dirty="0">
              <a:solidFill>
                <a:srgbClr val="FF0000"/>
              </a:solidFill>
            </a:endParaRP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dirty="0">
                <a:latin typeface="Calibri" pitchFamily="34" charset="0"/>
              </a:rPr>
              <a:t> Indicatorul respectiv </a:t>
            </a:r>
            <a:r>
              <a:rPr lang="ro-MO" altLang="en-US" dirty="0"/>
              <a:t>e</a:t>
            </a:r>
            <a:r>
              <a:rPr lang="ro-MO" dirty="0"/>
              <a:t>xprimă eficienţa utilizării activelor societăţii în activitatea operaţională și respectiv </a:t>
            </a:r>
            <a:r>
              <a:rPr lang="ro-MO" altLang="en-US" dirty="0">
                <a:latin typeface="Calibri" pitchFamily="34" charset="0"/>
              </a:rPr>
              <a:t>reprezintă  </a:t>
            </a:r>
            <a:r>
              <a:rPr lang="ro-MO" dirty="0"/>
              <a:t>gradul de rentabilitate al întregului capital investit în </a:t>
            </a:r>
            <a:r>
              <a:rPr lang="ro-MO" altLang="en-US" dirty="0">
                <a:latin typeface="Calibri" pitchFamily="34" charset="0"/>
              </a:rPr>
              <a:t>afacere</a:t>
            </a:r>
            <a:r>
              <a:rPr lang="en-US" dirty="0"/>
              <a:t>. </a:t>
            </a:r>
            <a:endParaRPr lang="ro-MO" altLang="en-US" dirty="0">
              <a:latin typeface="Calibri" pitchFamily="34" charset="0"/>
            </a:endParaRPr>
          </a:p>
          <a:p>
            <a:pPr>
              <a:buSzPct val="70000"/>
              <a:buFont typeface="Wingdings" pitchFamily="2" charset="2"/>
              <a:buChar char="q"/>
            </a:pPr>
            <a:r>
              <a:rPr lang="ro-RO" altLang="en-US" dirty="0">
                <a:latin typeface="Calibri" pitchFamily="34" charset="0"/>
              </a:rPr>
              <a:t> Formula de calcul:</a:t>
            </a:r>
          </a:p>
          <a:p>
            <a:pPr algn="ctr">
              <a:buSzPct val="70000"/>
              <a:buFont typeface="Wingdings" pitchFamily="2" charset="2"/>
              <a:buNone/>
            </a:pPr>
            <a:r>
              <a:rPr lang="ro-RO" altLang="en-US" sz="3600" b="1" i="1" dirty="0">
                <a:solidFill>
                  <a:srgbClr val="FF0000"/>
                </a:solidFill>
                <a:latin typeface="Calibri" pitchFamily="34" charset="0"/>
              </a:rPr>
              <a:t>     </a:t>
            </a:r>
            <a:r>
              <a:rPr lang="ro-RO" altLang="en-US" sz="3600" b="1" i="1" dirty="0">
                <a:solidFill>
                  <a:srgbClr val="FF9900"/>
                </a:solidFill>
                <a:latin typeface="Calibri" pitchFamily="34" charset="0"/>
              </a:rPr>
              <a:t>Profit Net ÷Total Active × 100％</a:t>
            </a:r>
          </a:p>
          <a:p>
            <a:pPr>
              <a:buSzPct val="70000"/>
              <a:buFont typeface="Wingdings" pitchFamily="2" charset="2"/>
              <a:buChar char="q"/>
            </a:pPr>
            <a:r>
              <a:rPr lang="ro-MO" altLang="en-US" i="1" dirty="0">
                <a:latin typeface="Calibri" pitchFamily="34" charset="0"/>
              </a:rPr>
              <a:t> </a:t>
            </a:r>
            <a:r>
              <a:rPr lang="vi-VN" altLang="en-US" dirty="0">
                <a:latin typeface="Calibri" pitchFamily="34" charset="0"/>
              </a:rPr>
              <a:t>Raţionalitatea economică a afacerii este considerată optimală în cazul în care Rentabilitatea activelor este mai mare decit </a:t>
            </a:r>
            <a:r>
              <a:rPr lang="ro-MO" altLang="en-US" dirty="0">
                <a:latin typeface="Calibri" pitchFamily="34" charset="0"/>
              </a:rPr>
              <a:t>r</a:t>
            </a:r>
            <a:r>
              <a:rPr lang="vi-VN" altLang="en-US" dirty="0">
                <a:latin typeface="Calibri" pitchFamily="34" charset="0"/>
              </a:rPr>
              <a:t>ata dobînzii </a:t>
            </a:r>
            <a:r>
              <a:rPr lang="ro-MO" altLang="en-US" dirty="0">
                <a:latin typeface="Calibri" pitchFamily="34" charset="0"/>
              </a:rPr>
              <a:t>efective </a:t>
            </a:r>
            <a:r>
              <a:rPr lang="vi-VN" altLang="en-US" dirty="0">
                <a:latin typeface="Calibri" pitchFamily="34" charset="0"/>
              </a:rPr>
              <a:t>la </a:t>
            </a:r>
            <a:r>
              <a:rPr lang="ro-MO" altLang="en-US" dirty="0">
                <a:latin typeface="Calibri" pitchFamily="34" charset="0"/>
              </a:rPr>
              <a:t>credite</a:t>
            </a:r>
            <a:r>
              <a:rPr lang="vi-VN" altLang="en-US" dirty="0">
                <a:latin typeface="Calibri" pitchFamily="34" charset="0"/>
              </a:rPr>
              <a:t> (10～20%)</a:t>
            </a:r>
            <a:endParaRPr lang="ro-MO" altLang="en-US" dirty="0">
              <a:latin typeface="Calibri" pitchFamily="34" charset="0"/>
            </a:endParaRPr>
          </a:p>
          <a:p>
            <a:pPr>
              <a:buFont typeface="Wingdings" pitchFamily="2" charset="2"/>
              <a:buNone/>
            </a:pPr>
            <a:endParaRPr lang="ro-MO" altLang="en-US" sz="2400" i="1" dirty="0"/>
          </a:p>
          <a:p>
            <a:pPr>
              <a:buFont typeface="Wingdings" pitchFamily="2" charset="2"/>
              <a:buChar char="ü"/>
            </a:pPr>
            <a:endParaRPr lang="ro-RO" altLang="en-US" sz="2400" i="1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Содержимое 2"/>
          <p:cNvSpPr>
            <a:spLocks noGrp="1" noChangeArrowheads="1"/>
          </p:cNvSpPr>
          <p:nvPr>
            <p:ph idx="1"/>
          </p:nvPr>
        </p:nvSpPr>
        <p:spPr>
          <a:xfrm>
            <a:off x="609600" y="1193800"/>
            <a:ext cx="10972800" cy="4673601"/>
          </a:xfrm>
        </p:spPr>
        <p:txBody>
          <a:bodyPr>
            <a:normAutofit fontScale="92500"/>
          </a:bodyPr>
          <a:lstStyle/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o-MO" altLang="en-US" sz="2400" b="1" dirty="0"/>
              <a:t> </a:t>
            </a:r>
            <a:r>
              <a:rPr lang="vi-VN" altLang="en-US" sz="2400" b="1" dirty="0">
                <a:solidFill>
                  <a:srgbClr val="00B050"/>
                </a:solidFill>
              </a:rPr>
              <a:t>RENTABILITATEA</a:t>
            </a:r>
            <a:r>
              <a:rPr lang="ro-MO" altLang="en-US" b="1" dirty="0">
                <a:solidFill>
                  <a:srgbClr val="00B050"/>
                </a:solidFill>
              </a:rPr>
              <a:t> </a:t>
            </a:r>
            <a:r>
              <a:rPr lang="ro-MO" altLang="en-US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FINANCIARĂ</a:t>
            </a:r>
            <a:r>
              <a:rPr lang="ro-MO" altLang="en-US" b="1" dirty="0">
                <a:solidFill>
                  <a:srgbClr val="00B050"/>
                </a:solidFill>
              </a:rPr>
              <a:t>/</a:t>
            </a:r>
            <a:r>
              <a:rPr lang="vi-VN" altLang="en-US" sz="2400" b="1" dirty="0">
                <a:solidFill>
                  <a:srgbClr val="00B050"/>
                </a:solidFill>
              </a:rPr>
              <a:t>CAPITALULUI PROPRIU (ROE)</a:t>
            </a:r>
            <a:endParaRPr lang="ro-MO" altLang="en-US" sz="2400" b="1" dirty="0">
              <a:solidFill>
                <a:srgbClr val="00B050"/>
              </a:solidFill>
            </a:endParaRPr>
          </a:p>
          <a:p>
            <a:pPr marL="342900" lvl="1" indent="-342900" algn="ctr"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ro-MO" altLang="en-US" sz="2400" b="1" dirty="0">
              <a:solidFill>
                <a:srgbClr val="FF9900"/>
              </a:solidFill>
            </a:endParaRPr>
          </a:p>
          <a:p>
            <a:pPr marL="342900" lvl="1" indent="-342900">
              <a:buSzPct val="75000"/>
              <a:buFont typeface="Wingdings" pitchFamily="2" charset="2"/>
              <a:buChar char="q"/>
            </a:pPr>
            <a:r>
              <a:rPr lang="ro-MO" altLang="en-US" sz="2800" dirty="0">
                <a:latin typeface="Calibri" pitchFamily="34" charset="0"/>
              </a:rPr>
              <a:t>Indicatorul respectiv </a:t>
            </a:r>
            <a:r>
              <a:rPr lang="ro-MO" altLang="en-US" sz="2800" dirty="0"/>
              <a:t>e</a:t>
            </a:r>
            <a:r>
              <a:rPr lang="ro-MO" sz="2800" dirty="0"/>
              <a:t>xprimă eficienţa utilizării </a:t>
            </a:r>
            <a:r>
              <a:rPr lang="ro-MO" altLang="en-US" sz="2800" dirty="0"/>
              <a:t>banii proprii investiți in afacere </a:t>
            </a:r>
            <a:r>
              <a:rPr lang="ro-MO" sz="2800" dirty="0"/>
              <a:t>și respectiv </a:t>
            </a:r>
            <a:r>
              <a:rPr lang="ro-MO" altLang="en-US" sz="2800" dirty="0">
                <a:latin typeface="Calibri" pitchFamily="34" charset="0"/>
              </a:rPr>
              <a:t>reprezintă </a:t>
            </a:r>
            <a:r>
              <a:rPr lang="ro-MO" sz="2800" dirty="0"/>
              <a:t>gradul de rentabilitate al capital propriu investit</a:t>
            </a:r>
            <a:r>
              <a:rPr lang="en-US" sz="2800" dirty="0"/>
              <a:t>.</a:t>
            </a:r>
            <a:endParaRPr lang="ro-MO" altLang="en-US" sz="2800" dirty="0"/>
          </a:p>
          <a:p>
            <a:pPr marL="342900" lvl="1" indent="-342900">
              <a:buSzPct val="75000"/>
              <a:buFont typeface="Wingdings" pitchFamily="2" charset="2"/>
              <a:buChar char="q"/>
            </a:pPr>
            <a:r>
              <a:rPr lang="ro-MO" altLang="en-US" sz="2800" dirty="0"/>
              <a:t>Formula de calcul: </a:t>
            </a:r>
          </a:p>
          <a:p>
            <a:pPr marL="342900" lvl="1" indent="-342900">
              <a:buSzPct val="75000"/>
              <a:buNone/>
            </a:pPr>
            <a:r>
              <a:rPr lang="ro-MO" altLang="en-US" sz="3600" b="1" dirty="0">
                <a:solidFill>
                  <a:srgbClr val="FF9900"/>
                </a:solidFill>
              </a:rPr>
              <a:t>                    </a:t>
            </a:r>
            <a:r>
              <a:rPr lang="fr-FR" altLang="en-US" sz="3600" b="1" dirty="0">
                <a:solidFill>
                  <a:srgbClr val="FF9900"/>
                </a:solidFill>
              </a:rPr>
              <a:t>Profit Net ÷ Capital </a:t>
            </a:r>
            <a:r>
              <a:rPr lang="ro-MO" altLang="en-US" sz="3600" b="1" dirty="0">
                <a:solidFill>
                  <a:srgbClr val="FF9900"/>
                </a:solidFill>
              </a:rPr>
              <a:t>Propriu</a:t>
            </a:r>
            <a:r>
              <a:rPr lang="fr-FR" altLang="en-US" sz="3600" b="1" dirty="0">
                <a:solidFill>
                  <a:srgbClr val="FF9900"/>
                </a:solidFill>
              </a:rPr>
              <a:t> ×100％</a:t>
            </a:r>
            <a:endParaRPr lang="ro-MO" altLang="en-US" sz="3600" b="1" dirty="0">
              <a:solidFill>
                <a:srgbClr val="FF9900"/>
              </a:solidFill>
            </a:endParaRPr>
          </a:p>
          <a:p>
            <a:pPr marL="342900" lvl="1" indent="-342900">
              <a:buSzPct val="75000"/>
              <a:buFont typeface="Wingdings" pitchFamily="2" charset="2"/>
              <a:buChar char="q"/>
            </a:pPr>
            <a:r>
              <a:rPr lang="ro-MO" altLang="en-US" sz="2800" dirty="0"/>
              <a:t>Indicatorul respectiv trebuie să tindă spre maximizare, dar ar trebui sa constituie cca. 20 ～ 30%, însă nu mai puțin decât rata dobânzii efective pentru credite. </a:t>
            </a:r>
          </a:p>
          <a:p>
            <a:pPr>
              <a:buFont typeface="Wingdings" pitchFamily="2" charset="2"/>
              <a:buNone/>
            </a:pPr>
            <a:endParaRPr lang="ro-RO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7339ADF-09E9-4EB8-B68D-622CDF3FD1E9}"/>
              </a:ext>
            </a:extLst>
          </p:cNvPr>
          <p:cNvSpPr/>
          <p:nvPr/>
        </p:nvSpPr>
        <p:spPr>
          <a:xfrm>
            <a:off x="719667" y="1700214"/>
            <a:ext cx="11040533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Char char="q"/>
              <a:defRPr/>
            </a:pPr>
            <a:r>
              <a:rPr lang="ro-MO" sz="2400" dirty="0">
                <a:latin typeface="Arial" charset="0"/>
              </a:rPr>
              <a:t> </a:t>
            </a:r>
            <a:r>
              <a:rPr lang="ro-MO" sz="2400" b="1" dirty="0">
                <a:latin typeface="Calibri" pitchFamily="34" charset="0"/>
              </a:rPr>
              <a:t>Managementul</a:t>
            </a:r>
            <a:r>
              <a:rPr lang="ro-MO" sz="2400" dirty="0">
                <a:latin typeface="Calibri" pitchFamily="34" charset="0"/>
              </a:rPr>
              <a:t> financiar este un </a:t>
            </a:r>
            <a:r>
              <a:rPr lang="ro-MO" sz="2400" i="1" dirty="0">
                <a:latin typeface="Calibri" pitchFamily="34" charset="0"/>
              </a:rPr>
              <a:t>subsistem</a:t>
            </a:r>
            <a:r>
              <a:rPr lang="ro-MO" sz="2400" dirty="0">
                <a:latin typeface="Calibri" pitchFamily="34" charset="0"/>
              </a:rPr>
              <a:t> al managementului general al firmei având drept</a:t>
            </a:r>
            <a:r>
              <a:rPr lang="ro-MO" sz="2400" i="1" dirty="0">
                <a:latin typeface="Calibri" pitchFamily="34" charset="0"/>
              </a:rPr>
              <a:t> Scop asigurarea resurselor financiare necesare activității firmei, alocarea si utilizarea lor cat mai eficienta; asigurarea siguranței patrimoniale si creșterea valorii firmei.</a:t>
            </a:r>
          </a:p>
          <a:p>
            <a:pPr indent="1588" eaLnBrk="1" hangingPunct="1">
              <a:buFont typeface="Wingdings" pitchFamily="2" charset="2"/>
              <a:buChar char="q"/>
              <a:defRPr/>
            </a:pPr>
            <a:r>
              <a:rPr lang="ro-MO" sz="2400" dirty="0">
                <a:latin typeface="Calibri" pitchFamily="34" charset="0"/>
              </a:rPr>
              <a:t> </a:t>
            </a:r>
            <a:r>
              <a:rPr lang="ro-MO" sz="2400" b="1" dirty="0">
                <a:latin typeface="Calibri" pitchFamily="34" charset="0"/>
              </a:rPr>
              <a:t>Obiectivele</a:t>
            </a:r>
            <a:r>
              <a:rPr lang="ro-MO" sz="2400" dirty="0">
                <a:latin typeface="Calibri" pitchFamily="34" charset="0"/>
              </a:rPr>
              <a:t> managementului financiar:</a:t>
            </a:r>
            <a:endParaRPr lang="ro-MO" sz="2400" dirty="0">
              <a:solidFill>
                <a:schemeClr val="bg2"/>
              </a:solidFill>
              <a:latin typeface="Calibri" pitchFamily="34" charset="0"/>
            </a:endParaRPr>
          </a:p>
          <a:p>
            <a:pPr lvl="1" indent="1588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o-MO" sz="2400" dirty="0">
                <a:latin typeface="Calibri" pitchFamily="34" charset="0"/>
              </a:rPr>
              <a:t> minimizarea costurilor,</a:t>
            </a:r>
          </a:p>
          <a:p>
            <a:pPr lvl="1" indent="1588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o-MO" sz="2400" dirty="0">
                <a:latin typeface="Calibri" pitchFamily="34" charset="0"/>
              </a:rPr>
              <a:t> maximizarea veniturilor din vânzări,</a:t>
            </a:r>
          </a:p>
          <a:p>
            <a:pPr lvl="1" indent="1588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o-MO" sz="2400" dirty="0">
                <a:latin typeface="Calibri" pitchFamily="34" charset="0"/>
              </a:rPr>
              <a:t> maximizarea cotei de piaţă,</a:t>
            </a:r>
          </a:p>
          <a:p>
            <a:pPr lvl="1" indent="1588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o-MO" sz="2400" dirty="0">
                <a:latin typeface="Calibri" pitchFamily="34" charset="0"/>
              </a:rPr>
              <a:t> maximizarea profitului,</a:t>
            </a:r>
          </a:p>
          <a:p>
            <a:pPr lvl="1" indent="1588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o-MO" sz="2400" dirty="0">
                <a:latin typeface="Calibri" pitchFamily="34" charset="0"/>
              </a:rPr>
              <a:t> minimizarea riscurilor,</a:t>
            </a:r>
          </a:p>
          <a:p>
            <a:pPr lvl="1" indent="1588"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ro-MO" sz="2400" dirty="0">
                <a:latin typeface="Calibri" pitchFamily="34" charset="0"/>
              </a:rPr>
              <a:t> asigurarea stabilității financiare (evitarea falimentului).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1A156E3-7225-4996-A9A2-D25019E789DF}"/>
              </a:ext>
            </a:extLst>
          </p:cNvPr>
          <p:cNvSpPr/>
          <p:nvPr/>
        </p:nvSpPr>
        <p:spPr>
          <a:xfrm>
            <a:off x="814917" y="1001713"/>
            <a:ext cx="10464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o-RO" sz="24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  <a:ea typeface="+mj-ea"/>
                <a:cs typeface="+mj-cs"/>
              </a:rPr>
              <a:t>NOȚIUNI GENERALE DESPRE MANAGEMENTUL FINANCIAR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Заголовок 3"/>
          <p:cNvSpPr>
            <a:spLocks noGrp="1" noChangeArrowheads="1"/>
          </p:cNvSpPr>
          <p:nvPr>
            <p:ph type="title"/>
          </p:nvPr>
        </p:nvSpPr>
        <p:spPr>
          <a:xfrm>
            <a:off x="719667" y="549276"/>
            <a:ext cx="10972800" cy="1171575"/>
          </a:xfrm>
        </p:spPr>
        <p:txBody>
          <a:bodyPr>
            <a:normAutofit fontScale="90000"/>
          </a:bodyPr>
          <a:lstStyle/>
          <a:p>
            <a:pPr algn="ctr">
              <a:buFont typeface="Wingdings" pitchFamily="2" charset="2"/>
              <a:buNone/>
            </a:pPr>
            <a:r>
              <a:rPr lang="ro-RO" altLang="en-US" sz="2400" b="1" dirty="0">
                <a:solidFill>
                  <a:srgbClr val="FF9900"/>
                </a:solidFill>
              </a:rPr>
              <a:t>E</a:t>
            </a:r>
            <a:r>
              <a:rPr lang="it-IT" altLang="en-US" sz="2400" b="1" dirty="0">
                <a:solidFill>
                  <a:srgbClr val="FF9900"/>
                </a:solidFill>
              </a:rPr>
              <a:t>FECTUL DE </a:t>
            </a:r>
            <a:r>
              <a:rPr lang="ro-RO" altLang="en-US" sz="2400" b="1" dirty="0">
                <a:solidFill>
                  <a:srgbClr val="FF9900"/>
                </a:solidFill>
              </a:rPr>
              <a:t>L</a:t>
            </a:r>
            <a:r>
              <a:rPr lang="it-IT" altLang="en-US" sz="2400" b="1" dirty="0">
                <a:solidFill>
                  <a:srgbClr val="FF9900"/>
                </a:solidFill>
              </a:rPr>
              <a:t>EVIER</a:t>
            </a:r>
            <a:br>
              <a:rPr lang="ro-MO" altLang="en-US" sz="2400" b="1" dirty="0">
                <a:solidFill>
                  <a:srgbClr val="FF9900"/>
                </a:solidFill>
              </a:rPr>
            </a:br>
            <a:r>
              <a:rPr lang="it-IT" altLang="en-US" sz="2400" dirty="0"/>
              <a:t>(cre</a:t>
            </a:r>
            <a:r>
              <a:rPr lang="ro-RO" altLang="en-US" sz="2400" dirty="0"/>
              <a:t>ş</a:t>
            </a:r>
            <a:r>
              <a:rPr lang="it-IT" altLang="en-US" sz="2400" dirty="0"/>
              <a:t>terea sau reducerea </a:t>
            </a:r>
            <a:r>
              <a:rPr lang="ro-RO" altLang="en-US" sz="2400" dirty="0"/>
              <a:t>rentabilităţii </a:t>
            </a:r>
            <a:r>
              <a:rPr lang="it-IT" altLang="en-US" sz="2400" dirty="0"/>
              <a:t>capitalului propriu)</a:t>
            </a:r>
            <a:r>
              <a:rPr lang="ru-RU" altLang="en-US" sz="2400" dirty="0"/>
              <a:t> </a:t>
            </a:r>
            <a:br>
              <a:rPr lang="ro-RO" altLang="en-US" sz="2400" dirty="0"/>
            </a:br>
            <a:endParaRPr lang="ro-RO" altLang="en-US" sz="2400" b="1" dirty="0">
              <a:solidFill>
                <a:srgbClr val="FF9900"/>
              </a:solidFill>
            </a:endParaRPr>
          </a:p>
        </p:txBody>
      </p:sp>
      <p:sp>
        <p:nvSpPr>
          <p:cNvPr id="67586" name="Rectangle 3"/>
          <p:cNvSpPr>
            <a:spLocks noGrp="1" noChangeArrowheads="1"/>
          </p:cNvSpPr>
          <p:nvPr>
            <p:ph idx="1"/>
          </p:nvPr>
        </p:nvSpPr>
        <p:spPr>
          <a:xfrm>
            <a:off x="609601" y="1700214"/>
            <a:ext cx="11343217" cy="4465637"/>
          </a:xfrm>
        </p:spPr>
        <p:txBody>
          <a:bodyPr/>
          <a:lstStyle/>
          <a:p>
            <a:pPr>
              <a:buClrTx/>
              <a:buFont typeface="Wingdings" pitchFamily="2" charset="2"/>
              <a:buChar char="q"/>
            </a:pPr>
            <a:r>
              <a:rPr lang="ro-RO" altLang="en-US" sz="2400" dirty="0"/>
              <a:t>Mijloacele împrumutate nu totdeauna influenţează</a:t>
            </a:r>
          </a:p>
          <a:p>
            <a:pPr>
              <a:buFont typeface="Wingdings" pitchFamily="2" charset="2"/>
              <a:buNone/>
            </a:pPr>
            <a:r>
              <a:rPr lang="ro-RO" altLang="en-US" sz="2400" dirty="0"/>
              <a:t>pozitiv rentabilitatea capitalului propriu.</a:t>
            </a:r>
          </a:p>
          <a:p>
            <a:pPr>
              <a:buFont typeface="Wingdings" pitchFamily="2" charset="2"/>
              <a:buChar char="q"/>
            </a:pPr>
            <a:r>
              <a:rPr lang="ro-RO" altLang="en-US" sz="2400" dirty="0"/>
              <a:t>Înainte de a solicita un credit este necesar </a:t>
            </a:r>
            <a:r>
              <a:rPr lang="it-IT" altLang="en-US" sz="2400" dirty="0"/>
              <a:t>s</a:t>
            </a:r>
            <a:r>
              <a:rPr lang="ro-MO" altLang="en-US" sz="2400" dirty="0"/>
              <a:t>ă</a:t>
            </a:r>
            <a:r>
              <a:rPr lang="it-IT" altLang="en-US" sz="2400" dirty="0"/>
              <a:t> </a:t>
            </a:r>
            <a:r>
              <a:rPr lang="ro-MO" altLang="en-US" sz="2400" dirty="0"/>
              <a:t>determinăm </a:t>
            </a:r>
            <a:r>
              <a:rPr lang="ro-RO" altLang="en-US" sz="2400" dirty="0"/>
              <a:t>E</a:t>
            </a:r>
            <a:r>
              <a:rPr lang="it-IT" altLang="en-US" sz="2400" dirty="0"/>
              <a:t>fectul de </a:t>
            </a:r>
            <a:r>
              <a:rPr lang="ro-RO" altLang="en-US" sz="2400" dirty="0"/>
              <a:t>L</a:t>
            </a:r>
            <a:r>
              <a:rPr lang="it-IT" altLang="en-US" sz="2400" dirty="0"/>
              <a:t>evier</a:t>
            </a:r>
            <a:r>
              <a:rPr lang="ro-MO" altLang="en-US" sz="2400" dirty="0"/>
              <a:t>.</a:t>
            </a:r>
            <a:r>
              <a:rPr lang="it-IT" altLang="en-US" sz="2400" dirty="0"/>
              <a:t> </a:t>
            </a:r>
            <a:endParaRPr lang="ro-MO" altLang="en-US" sz="2400" dirty="0"/>
          </a:p>
          <a:p>
            <a:pPr>
              <a:buFont typeface="Wingdings" pitchFamily="2" charset="2"/>
              <a:buChar char="q"/>
            </a:pPr>
            <a:r>
              <a:rPr lang="ro-MO" altLang="en-US" sz="2400" dirty="0"/>
              <a:t>Formula de calcul:                            </a:t>
            </a:r>
          </a:p>
          <a:p>
            <a:pPr>
              <a:buFont typeface="Wingdings" pitchFamily="2" charset="2"/>
              <a:buNone/>
            </a:pPr>
            <a:r>
              <a:rPr lang="ro-MO" altLang="en-US" sz="2400" dirty="0">
                <a:solidFill>
                  <a:srgbClr val="FF9900"/>
                </a:solidFill>
              </a:rPr>
              <a:t>                                                                      </a:t>
            </a:r>
            <a:r>
              <a:rPr lang="ro-RO" altLang="en-US" sz="2400" b="1" dirty="0">
                <a:solidFill>
                  <a:srgbClr val="FF9900"/>
                </a:solidFill>
              </a:rPr>
              <a:t>Capitalul împrumutat</a:t>
            </a:r>
          </a:p>
          <a:p>
            <a:pPr>
              <a:buFont typeface="Wingdings" pitchFamily="2" charset="2"/>
              <a:buNone/>
            </a:pPr>
            <a:r>
              <a:rPr lang="ro-RO" altLang="en-US" sz="2400" b="1" dirty="0">
                <a:solidFill>
                  <a:srgbClr val="FF9900"/>
                </a:solidFill>
              </a:rPr>
              <a:t>EL </a:t>
            </a:r>
            <a:r>
              <a:rPr lang="en-US" altLang="en-US" sz="2400" b="1" dirty="0">
                <a:solidFill>
                  <a:srgbClr val="FF9900"/>
                </a:solidFill>
              </a:rPr>
              <a:t>= (</a:t>
            </a:r>
            <a:r>
              <a:rPr lang="ro-RO" altLang="en-US" sz="2400" b="1" dirty="0">
                <a:solidFill>
                  <a:srgbClr val="FF9900"/>
                </a:solidFill>
              </a:rPr>
              <a:t>ROA - </a:t>
            </a:r>
            <a:r>
              <a:rPr lang="en-US" altLang="en-US" sz="2400" b="1" dirty="0">
                <a:solidFill>
                  <a:srgbClr val="FF9900"/>
                </a:solidFill>
              </a:rPr>
              <a:t>Rata </a:t>
            </a:r>
            <a:r>
              <a:rPr lang="ro-RO" altLang="en-US" sz="2400" b="1" dirty="0">
                <a:solidFill>
                  <a:srgbClr val="FF9900"/>
                </a:solidFill>
              </a:rPr>
              <a:t>dobânzii efective) X  ------------------------------  </a:t>
            </a:r>
            <a:r>
              <a:rPr lang="en-US" altLang="en-US" sz="2400" b="1" dirty="0">
                <a:solidFill>
                  <a:srgbClr val="FF9900"/>
                </a:solidFill>
              </a:rPr>
              <a:t>=</a:t>
            </a:r>
            <a:r>
              <a:rPr lang="ro-RO" altLang="en-US" sz="2400" b="1" dirty="0">
                <a:solidFill>
                  <a:srgbClr val="FF9900"/>
                </a:solidFill>
              </a:rPr>
              <a:t>  +/- </a:t>
            </a:r>
          </a:p>
          <a:p>
            <a:pPr>
              <a:buFont typeface="Wingdings" pitchFamily="2" charset="2"/>
              <a:buNone/>
            </a:pPr>
            <a:r>
              <a:rPr lang="ro-RO" altLang="en-US" sz="2400" b="1">
                <a:solidFill>
                  <a:srgbClr val="FF9900"/>
                </a:solidFill>
              </a:rPr>
              <a:t>                                                                       Capitalul </a:t>
            </a:r>
            <a:r>
              <a:rPr lang="ro-RO" altLang="en-US" sz="2400" b="1" dirty="0">
                <a:solidFill>
                  <a:srgbClr val="FF9900"/>
                </a:solidFill>
              </a:rPr>
              <a:t>propriu</a:t>
            </a:r>
          </a:p>
          <a:p>
            <a:pPr>
              <a:buFont typeface="Wingdings" pitchFamily="2" charset="2"/>
              <a:buNone/>
            </a:pPr>
            <a:endParaRPr lang="ru-RU" altLang="en-US" sz="20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CF5E3FF8-92CE-449C-9E2D-E1C6B2FFA8F1}"/>
              </a:ext>
            </a:extLst>
          </p:cNvPr>
          <p:cNvGraphicFramePr>
            <a:graphicFrameLocks noGrp="1"/>
          </p:cNvGraphicFramePr>
          <p:nvPr/>
        </p:nvGraphicFramePr>
        <p:xfrm>
          <a:off x="239184" y="3789364"/>
          <a:ext cx="11512549" cy="2636839"/>
        </p:xfrm>
        <a:graphic>
          <a:graphicData uri="http://schemas.openxmlformats.org/drawingml/2006/table">
            <a:tbl>
              <a:tblPr/>
              <a:tblGrid>
                <a:gridCol w="3186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84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453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9356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4866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8028">
                <a:tc>
                  <a:txBody>
                    <a:bodyPr/>
                    <a:lstStyle/>
                    <a:p>
                      <a:pPr algn="ctr" fontAlgn="t"/>
                      <a:r>
                        <a:rPr lang="ro-RO" sz="1800" b="1" i="0" u="none" strike="noStrike" noProof="0" dirty="0">
                          <a:latin typeface="Times New Roman"/>
                        </a:rPr>
                        <a:t>Indicatori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 dirty="0">
                          <a:latin typeface="Times New Roman"/>
                        </a:rPr>
                        <a:t>2019</a:t>
                      </a:r>
                    </a:p>
                  </a:txBody>
                  <a:tcPr marL="269927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 dirty="0">
                          <a:latin typeface="Times New Roman"/>
                        </a:rPr>
                        <a:t>2020</a:t>
                      </a:r>
                    </a:p>
                  </a:txBody>
                  <a:tcPr marL="269927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 dirty="0">
                          <a:latin typeface="Times New Roman"/>
                        </a:rPr>
                        <a:t>2021</a:t>
                      </a:r>
                    </a:p>
                  </a:txBody>
                  <a:tcPr marL="269927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28">
                <a:tc>
                  <a:txBody>
                    <a:bodyPr/>
                    <a:lstStyle/>
                    <a:p>
                      <a:pPr algn="l" fontAlgn="t"/>
                      <a:r>
                        <a:rPr lang="ro-RO" sz="1800" b="1" i="0" u="none" strike="noStrike" noProof="0">
                          <a:latin typeface="Times New Roman"/>
                        </a:rPr>
                        <a:t>Investiții de capital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 dirty="0">
                          <a:latin typeface="Times New Roman"/>
                        </a:rPr>
                        <a:t>100 000,00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9040">
                <a:tc>
                  <a:txBody>
                    <a:bodyPr/>
                    <a:lstStyle/>
                    <a:p>
                      <a:pPr algn="l" fontAlgn="t"/>
                      <a:r>
                        <a:rPr lang="ro-RO" sz="1800" b="0" i="0" u="none" strike="noStrike" noProof="0">
                          <a:latin typeface="Times New Roman"/>
                        </a:rPr>
                        <a:t>Intrări de numerar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60 000,00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latin typeface="Times New Roman"/>
                        </a:rPr>
                        <a:t>80 000,00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90 000,00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28">
                <a:tc>
                  <a:txBody>
                    <a:bodyPr/>
                    <a:lstStyle/>
                    <a:p>
                      <a:pPr algn="l" fontAlgn="t"/>
                      <a:r>
                        <a:rPr lang="ro-RO" sz="1800" b="0" i="0" u="none" strike="noStrike" noProof="0">
                          <a:latin typeface="Times New Roman"/>
                        </a:rPr>
                        <a:t>Ieşiri de numerar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32 000,00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38 000,00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42 000,00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28">
                <a:tc>
                  <a:txBody>
                    <a:bodyPr/>
                    <a:lstStyle/>
                    <a:p>
                      <a:pPr algn="l" fontAlgn="t"/>
                      <a:r>
                        <a:rPr lang="ro-RO" sz="1800" b="0" i="0" u="none" strike="noStrike" noProof="0" dirty="0">
                          <a:latin typeface="Times New Roman"/>
                        </a:rPr>
                        <a:t>Flux net de</a:t>
                      </a:r>
                      <a:r>
                        <a:rPr lang="ro-RO" sz="1800" b="0" i="0" u="none" strike="noStrike" baseline="0" noProof="0" dirty="0">
                          <a:latin typeface="Times New Roman"/>
                        </a:rPr>
                        <a:t> numerar </a:t>
                      </a:r>
                      <a:endParaRPr lang="ro-RO" sz="1800" b="0" i="0" u="none" strike="noStrike" noProof="0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-100 000,00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28 000,00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latin typeface="Times New Roman"/>
                        </a:rPr>
                        <a:t>42 000,00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48 000,00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28">
                <a:tc>
                  <a:txBody>
                    <a:bodyPr/>
                    <a:lstStyle/>
                    <a:p>
                      <a:pPr algn="l" fontAlgn="t"/>
                      <a:r>
                        <a:rPr lang="ro-RO" sz="1800" b="0" i="0" u="none" strike="noStrike" noProof="0" dirty="0">
                          <a:latin typeface="Times New Roman"/>
                        </a:rPr>
                        <a:t>Rata de actualizare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latin typeface="Times New Roman"/>
                        </a:rPr>
                        <a:t>7%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1960,00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2940,00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3360,00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28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 i="0" u="none" strike="noStrike" dirty="0">
                          <a:latin typeface="Times New Roman"/>
                        </a:rPr>
                        <a:t>Flux </a:t>
                      </a:r>
                      <a:r>
                        <a:rPr lang="ro-MO" sz="1800" b="0" i="0" u="none" strike="noStrike" noProof="0" dirty="0">
                          <a:latin typeface="Times New Roman"/>
                        </a:rPr>
                        <a:t>actualizat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26 040,00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39 060,00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0" i="0" u="none" strike="noStrike" dirty="0">
                          <a:latin typeface="Times New Roman"/>
                        </a:rPr>
                        <a:t>44 640,00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531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 i="0" u="none" strike="noStrike" dirty="0">
                          <a:latin typeface="Times New Roman"/>
                        </a:rPr>
                        <a:t>Flux </a:t>
                      </a:r>
                      <a:r>
                        <a:rPr lang="ro-MO" sz="1800" b="1" i="0" u="none" strike="noStrike" dirty="0">
                          <a:latin typeface="Times New Roman"/>
                        </a:rPr>
                        <a:t>numerar </a:t>
                      </a:r>
                      <a:r>
                        <a:rPr lang="ro-RO" sz="1800" b="1" i="0" u="none" strike="noStrike" noProof="0" dirty="0">
                          <a:latin typeface="Times New Roman"/>
                        </a:rPr>
                        <a:t>acumulat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>
                          <a:latin typeface="Times New Roman"/>
                        </a:rPr>
                        <a:t>-100 000,00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 dirty="0">
                          <a:latin typeface="Times New Roman"/>
                        </a:rPr>
                        <a:t>-73 960,00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 dirty="0">
                          <a:latin typeface="Times New Roman"/>
                        </a:rPr>
                        <a:t>-34 900,00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800" b="1" i="0" u="none" strike="noStrike" dirty="0">
                          <a:latin typeface="Times New Roman"/>
                        </a:rPr>
                        <a:t>9 740,00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4316"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latin typeface="Verdana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ro-MO" sz="1800" b="1" i="0" u="none" strike="noStrike" noProof="0" dirty="0">
                          <a:latin typeface="Times New Roman"/>
                        </a:rPr>
                        <a:t>Termen de recuperare a investiției -  2 și 9 luni 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o-R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5116" name="Прямоугольник 7">
            <a:extLst>
              <a:ext uri="{FF2B5EF4-FFF2-40B4-BE49-F238E27FC236}">
                <a16:creationId xmlns:a16="http://schemas.microsoft.com/office/drawing/2014/main" id="{859CE9F5-7DA5-4E3E-AE51-5E2D3818EC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434" y="620713"/>
            <a:ext cx="11523133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o-MO" sz="2400" b="1" dirty="0">
                <a:solidFill>
                  <a:srgbClr val="FF9900"/>
                </a:solidFill>
                <a:latin typeface="+mn-lt"/>
              </a:rPr>
              <a:t>TERMENUL DE RECUPERARE A INVESTIȚIEI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o-MO" sz="2200" dirty="0">
                <a:latin typeface="Arial" charset="0"/>
              </a:rPr>
              <a:t> Acest indicator reprezintă perioada în care investitorul își recuperează investiția.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o-MO" sz="2200" dirty="0">
                <a:latin typeface="Arial" charset="0"/>
              </a:rPr>
              <a:t> </a:t>
            </a:r>
            <a:r>
              <a:rPr lang="ro-MO" sz="2200" b="1" dirty="0">
                <a:latin typeface="Arial" charset="0"/>
              </a:rPr>
              <a:t>Se calculează </a:t>
            </a:r>
            <a:r>
              <a:rPr lang="ro-MO" sz="2200" dirty="0">
                <a:latin typeface="Arial" charset="0"/>
              </a:rPr>
              <a:t>ca raport intre valoarea totala a investiției si acumulările bănești nete anuale sau profitul anual.</a:t>
            </a:r>
          </a:p>
          <a:p>
            <a:pPr eaLnBrk="1" hangingPunct="1">
              <a:buFont typeface="Wingdings" pitchFamily="2" charset="2"/>
              <a:buChar char="q"/>
              <a:defRPr/>
            </a:pPr>
            <a:r>
              <a:rPr lang="ro-MO" sz="2200" dirty="0">
                <a:latin typeface="Arial" charset="0"/>
              </a:rPr>
              <a:t> </a:t>
            </a:r>
            <a:r>
              <a:rPr lang="ro-MO" sz="2200" b="1" dirty="0">
                <a:latin typeface="Arial" charset="0"/>
              </a:rPr>
              <a:t>Calculul </a:t>
            </a:r>
            <a:r>
              <a:rPr lang="ro-MO" sz="2200" dirty="0">
                <a:latin typeface="Arial" charset="0"/>
              </a:rPr>
              <a:t>perioade de recuperare a investiției permite antreprenorului să estimeze numărul de ani, luni sau chiar de zile până când cheltuielile efectuate în afacere vor fi recuperate integral</a:t>
            </a:r>
            <a:r>
              <a:rPr lang="ro-MO" sz="2400" dirty="0">
                <a:latin typeface="Arial" charset="0"/>
              </a:rPr>
              <a:t>. 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D7A432-1BC6-444D-9B63-9204361DA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/>
              <a:t>Întrebări...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BF92C5-F888-4C90-BD42-C23A81B7CF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o-RO" dirty="0"/>
              <a:t>Vă </a:t>
            </a:r>
            <a:r>
              <a:rPr lang="ro-RO" dirty="0" err="1"/>
              <a:t>multumesc</a:t>
            </a:r>
            <a:r>
              <a:rPr lang="ro-RO" dirty="0"/>
              <a:t> pentru atenție!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868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Прямоугольник 6"/>
          <p:cNvSpPr>
            <a:spLocks noChangeArrowheads="1"/>
          </p:cNvSpPr>
          <p:nvPr/>
        </p:nvSpPr>
        <p:spPr bwMode="auto">
          <a:xfrm>
            <a:off x="878889" y="1153727"/>
            <a:ext cx="1100831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o-MO" altLang="en-US" sz="2800" dirty="0">
                <a:latin typeface="Calibri" pitchFamily="34" charset="0"/>
                <a:cs typeface="Arial" pitchFamily="34" charset="0"/>
              </a:rPr>
              <a:t>Pentru realizarea eficientă a gestiunii financiare antreprenorul trebuie să dispună de următoarele competențe:</a:t>
            </a:r>
          </a:p>
          <a:p>
            <a:pPr>
              <a:buSzPct val="80000"/>
              <a:buFont typeface="Wingdings" pitchFamily="2" charset="2"/>
              <a:buChar char="ü"/>
            </a:pPr>
            <a:r>
              <a:rPr lang="ro-MO" altLang="en-US" sz="2800" i="1" dirty="0">
                <a:latin typeface="Calibri" pitchFamily="34" charset="0"/>
                <a:cs typeface="Arial" pitchFamily="34" charset="0"/>
              </a:rPr>
              <a:t> </a:t>
            </a:r>
            <a:r>
              <a:rPr lang="ro-MO" altLang="en-US" sz="2800" i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Operarea</a:t>
            </a:r>
            <a:r>
              <a:rPr lang="ro-MO" altLang="en-US" sz="2800" dirty="0">
                <a:latin typeface="Calibri" pitchFamily="34" charset="0"/>
                <a:cs typeface="Arial" pitchFamily="34" charset="0"/>
              </a:rPr>
              <a:t> cu noțiuni și termeni economice;</a:t>
            </a:r>
          </a:p>
          <a:p>
            <a:pPr>
              <a:buSzPct val="80000"/>
            </a:pPr>
            <a:endParaRPr lang="ro-MO" altLang="en-US" sz="800" dirty="0">
              <a:latin typeface="Calibri" pitchFamily="34" charset="0"/>
              <a:cs typeface="Arial" pitchFamily="34" charset="0"/>
            </a:endParaRPr>
          </a:p>
          <a:p>
            <a:pPr eaLnBrk="1" hangingPunct="1">
              <a:buSzPct val="80000"/>
              <a:buFont typeface="Wingdings" pitchFamily="2" charset="2"/>
              <a:buChar char="ü"/>
            </a:pPr>
            <a:r>
              <a:rPr lang="ro-MO" altLang="en-US" sz="2800" i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 Estimarea</a:t>
            </a:r>
            <a:r>
              <a:rPr lang="ro-MO" altLang="en-US" sz="28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 </a:t>
            </a:r>
            <a:r>
              <a:rPr lang="ro-MO" altLang="en-US" sz="2800" dirty="0">
                <a:latin typeface="Calibri" pitchFamily="34" charset="0"/>
                <a:cs typeface="Arial" pitchFamily="34" charset="0"/>
              </a:rPr>
              <a:t>necesarului de capital pentru lansarea/extinderea afaceri; </a:t>
            </a:r>
            <a:endParaRPr lang="ro-MO" altLang="en-US" sz="800" dirty="0">
              <a:latin typeface="Calibri" pitchFamily="34" charset="0"/>
              <a:cs typeface="Arial" pitchFamily="34" charset="0"/>
            </a:endParaRPr>
          </a:p>
          <a:p>
            <a:pPr eaLnBrk="1" hangingPunct="1">
              <a:buSzPct val="80000"/>
            </a:pPr>
            <a:endParaRPr lang="ro-MO" altLang="en-US" sz="800" dirty="0">
              <a:latin typeface="Calibri" pitchFamily="34" charset="0"/>
              <a:cs typeface="Arial" pitchFamily="34" charset="0"/>
            </a:endParaRPr>
          </a:p>
          <a:p>
            <a:pPr eaLnBrk="1" hangingPunct="1">
              <a:buSzPct val="80000"/>
              <a:buFont typeface="Wingdings" pitchFamily="2" charset="2"/>
              <a:buChar char="ü"/>
            </a:pPr>
            <a:r>
              <a:rPr lang="ro-MO" altLang="en-US" sz="2800" i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 Identificarea</a:t>
            </a:r>
            <a:r>
              <a:rPr lang="ro-MO" altLang="en-US" sz="2800" i="1" dirty="0">
                <a:latin typeface="Calibri" pitchFamily="34" charset="0"/>
                <a:cs typeface="Arial" pitchFamily="34" charset="0"/>
              </a:rPr>
              <a:t> </a:t>
            </a:r>
            <a:r>
              <a:rPr lang="ro-MO" altLang="en-US" sz="2800" dirty="0">
                <a:latin typeface="Calibri" pitchFamily="34" charset="0"/>
                <a:cs typeface="Arial" pitchFamily="34" charset="0"/>
              </a:rPr>
              <a:t>surselor de finanțare prin prisma costului fondurilor atrase;</a:t>
            </a:r>
          </a:p>
          <a:p>
            <a:pPr eaLnBrk="1" hangingPunct="1">
              <a:buSzPct val="80000"/>
            </a:pPr>
            <a:endParaRPr lang="ro-MO" altLang="en-US" sz="800" dirty="0">
              <a:latin typeface="Calibri" pitchFamily="34" charset="0"/>
              <a:cs typeface="Arial" pitchFamily="34" charset="0"/>
            </a:endParaRPr>
          </a:p>
          <a:p>
            <a:pPr>
              <a:buSzPct val="80000"/>
              <a:buFont typeface="Wingdings" pitchFamily="2" charset="2"/>
              <a:buChar char="ü"/>
            </a:pPr>
            <a:r>
              <a:rPr lang="ro-MO" altLang="en-US" sz="2800" i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 Interpretează</a:t>
            </a:r>
            <a:r>
              <a:rPr lang="ro-MO" altLang="en-US" sz="2800" dirty="0">
                <a:latin typeface="Calibri" pitchFamily="34" charset="0"/>
                <a:cs typeface="Arial" pitchFamily="34" charset="0"/>
              </a:rPr>
              <a:t> corect veniturile și cheltuielile și realizează evidența financiară;</a:t>
            </a:r>
          </a:p>
          <a:p>
            <a:pPr>
              <a:buSzPct val="80000"/>
            </a:pPr>
            <a:endParaRPr lang="ro-MO" altLang="en-US" sz="800" dirty="0">
              <a:latin typeface="Calibri" pitchFamily="34" charset="0"/>
              <a:cs typeface="Arial" pitchFamily="34" charset="0"/>
            </a:endParaRPr>
          </a:p>
          <a:p>
            <a:pPr>
              <a:buSzPct val="80000"/>
              <a:buFont typeface="Wingdings" pitchFamily="2" charset="2"/>
              <a:buChar char="ü"/>
            </a:pPr>
            <a:r>
              <a:rPr lang="ro-MO" altLang="en-US" sz="28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 Interpretea</a:t>
            </a:r>
            <a:r>
              <a:rPr lang="ro-MO" altLang="en-US" sz="28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ză</a:t>
            </a:r>
            <a:r>
              <a:rPr lang="ro-MO" altLang="en-US" sz="2800" dirty="0">
                <a:latin typeface="Calibri" pitchFamily="34" charset="0"/>
                <a:cs typeface="Arial" pitchFamily="34" charset="0"/>
              </a:rPr>
              <a:t> datele înregistrate întru-un bilanț contabil și calculează </a:t>
            </a:r>
            <a:r>
              <a:rPr lang="ro-RO" altLang="en-US" sz="2800" dirty="0">
                <a:latin typeface="Calibri" pitchFamily="34" charset="0"/>
                <a:cs typeface="Arial" pitchFamily="34" charset="0"/>
              </a:rPr>
              <a:t>indicatori    de bază a rezultatelor economico-financiare a </a:t>
            </a:r>
            <a:r>
              <a:rPr lang="ro-MO" altLang="en-US" sz="2800" dirty="0">
                <a:latin typeface="Calibri" pitchFamily="34" charset="0"/>
                <a:cs typeface="Arial" pitchFamily="34" charset="0"/>
              </a:rPr>
              <a:t>afacerii.</a:t>
            </a:r>
            <a:r>
              <a:rPr lang="ro-MO" altLang="en-US" sz="2800" b="1" i="1" dirty="0">
                <a:latin typeface="Calibri" pitchFamily="34" charset="0"/>
                <a:cs typeface="Arial" pitchFamily="34" charset="0"/>
              </a:rPr>
              <a:t> </a:t>
            </a:r>
          </a:p>
          <a:p>
            <a:pPr>
              <a:buSzPct val="80000"/>
            </a:pPr>
            <a:endParaRPr lang="ro-MO" altLang="en-US" sz="800" b="1" i="1" dirty="0">
              <a:latin typeface="Calibri" pitchFamily="34" charset="0"/>
              <a:cs typeface="Arial" pitchFamily="34" charset="0"/>
            </a:endParaRPr>
          </a:p>
          <a:p>
            <a:pPr eaLnBrk="1" hangingPunct="1">
              <a:buSzPct val="80000"/>
              <a:buFont typeface="Wingdings" pitchFamily="2" charset="2"/>
              <a:buChar char="ü"/>
            </a:pPr>
            <a:r>
              <a:rPr lang="ro-MO" altLang="en-US" sz="2800" i="1" u="sng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Arial" pitchFamily="34" charset="0"/>
              </a:rPr>
              <a:t> Estimarea</a:t>
            </a:r>
            <a:r>
              <a:rPr lang="ro-MO" altLang="en-US" sz="2800" dirty="0">
                <a:latin typeface="Calibri" pitchFamily="34" charset="0"/>
                <a:cs typeface="Arial" pitchFamily="34" charset="0"/>
              </a:rPr>
              <a:t> eficienței financiare a afaceri;</a:t>
            </a:r>
          </a:p>
          <a:p>
            <a:pPr algn="ctr" eaLnBrk="1" hangingPunct="1">
              <a:buFontTx/>
              <a:buChar char="-"/>
            </a:pPr>
            <a:endParaRPr lang="ro-MO" altLang="en-US" sz="2400" dirty="0"/>
          </a:p>
        </p:txBody>
      </p:sp>
      <p:sp>
        <p:nvSpPr>
          <p:cNvPr id="8196" name="Прямоугольник 3"/>
          <p:cNvSpPr>
            <a:spLocks noChangeArrowheads="1"/>
          </p:cNvSpPr>
          <p:nvPr/>
        </p:nvSpPr>
        <p:spPr bwMode="auto">
          <a:xfrm>
            <a:off x="738717" y="512085"/>
            <a:ext cx="1075266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o-MO" altLang="en-US" sz="2800" b="1" dirty="0">
                <a:solidFill>
                  <a:schemeClr val="accent6">
                    <a:lumMod val="75000"/>
                  </a:schemeClr>
                </a:solidFill>
                <a:cs typeface="Arial" pitchFamily="34" charset="0"/>
              </a:rPr>
              <a:t>COMPETENȚE  MANAGEMENTULUI FINANCIAR</a:t>
            </a:r>
            <a:r>
              <a:rPr lang="ro-MO" altLang="en-US" sz="2800" b="1" dirty="0">
                <a:solidFill>
                  <a:srgbClr val="000000"/>
                </a:solidFill>
                <a:cs typeface="Arial" pitchFamily="34" charset="0"/>
              </a:rPr>
              <a:t>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838200"/>
            <a:ext cx="10972800" cy="417514"/>
          </a:xfrm>
        </p:spPr>
        <p:txBody>
          <a:bodyPr>
            <a:noAutofit/>
          </a:bodyPr>
          <a:lstStyle/>
          <a:p>
            <a:pPr algn="ctr" eaLnBrk="1" hangingPunct="1"/>
            <a:r>
              <a:rPr lang="ro-RO" altLang="en-US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PLANUL FINANCIAR</a:t>
            </a:r>
            <a:endParaRPr lang="ru-RU" altLang="en-US" sz="2800" b="1" dirty="0">
              <a:solidFill>
                <a:schemeClr val="accent6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268413"/>
            <a:ext cx="11368617" cy="5256212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o-RO" altLang="en-US" sz="2600" dirty="0"/>
              <a:t>Ce prezintă planul financiar ?</a:t>
            </a:r>
          </a:p>
          <a:p>
            <a:pPr eaLnBrk="1" hangingPunct="1"/>
            <a:r>
              <a:rPr lang="ro-RO" altLang="en-US" sz="2600" dirty="0"/>
              <a:t>Planul financiar este o generalizare a compartimentelor unui plan de afaceri exprimată in unităţi valorice.</a:t>
            </a:r>
          </a:p>
          <a:p>
            <a:r>
              <a:rPr lang="ro-RO" altLang="en-US" sz="2600" dirty="0"/>
              <a:t>Pentru elaborarea planului financiar informaţia necesara este extrasă din materialele celorlalte compartimente ale planului de afaceri </a:t>
            </a:r>
            <a:r>
              <a:rPr lang="ro-RO" altLang="en-US" sz="2600" i="1" dirty="0"/>
              <a:t>(procurări utilaje și echipament, prognozele volumului de vânzări, cheltuieli de producere, etc.) </a:t>
            </a:r>
          </a:p>
          <a:p>
            <a:pPr eaLnBrk="1" hangingPunct="1"/>
            <a:r>
              <a:rPr lang="ro-RO" altLang="en-US" sz="2600" dirty="0"/>
              <a:t> Planul financiar încheie planul de afaceri şi are ca scop: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o-RO" altLang="en-US" sz="2600" dirty="0"/>
              <a:t>- determinarea volumul investiţiilor necesare pentru afacerea propusa;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o-RO" altLang="en-US" sz="2600" dirty="0"/>
              <a:t>- calcularea rapoartelor financiare previzionate;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o-RO" altLang="en-US" sz="2600" dirty="0"/>
              <a:t>- determinarea profitabilității viitoarei afaceri.</a:t>
            </a:r>
          </a:p>
          <a:p>
            <a:pPr eaLnBrk="1" hangingPunct="1"/>
            <a:r>
              <a:rPr lang="ro-RO" altLang="en-US" sz="2600" dirty="0"/>
              <a:t>Rezultatul final al Planul financiar este: </a:t>
            </a:r>
            <a:r>
              <a:rPr lang="ro-RO" altLang="en-US" sz="2600" i="1" u="sng" dirty="0"/>
              <a:t>a) elaborarea prognozei fluxului  mijloacelor băneşti, b) rezultatelor financiare şi c) întocmirea  bilanţului contabil previzionat.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" name="Заголовок 4"/>
          <p:cNvSpPr>
            <a:spLocks noGrp="1" noChangeArrowheads="1"/>
          </p:cNvSpPr>
          <p:nvPr>
            <p:ph type="title"/>
          </p:nvPr>
        </p:nvSpPr>
        <p:spPr>
          <a:xfrm>
            <a:off x="700617" y="950913"/>
            <a:ext cx="10972800" cy="450850"/>
          </a:xfrm>
        </p:spPr>
        <p:txBody>
          <a:bodyPr>
            <a:normAutofit fontScale="90000"/>
          </a:bodyPr>
          <a:lstStyle/>
          <a:p>
            <a:pPr algn="ctr"/>
            <a:r>
              <a:rPr lang="ro-RO" altLang="en-US" sz="2400" dirty="0"/>
              <a:t> </a:t>
            </a:r>
            <a:br>
              <a:rPr lang="ro-RO" altLang="en-US" sz="2400" dirty="0"/>
            </a:br>
            <a:r>
              <a:rPr lang="ro-RO" altLang="en-US" sz="2200" b="1" dirty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PERIOADA PLANIFICĂRII FINANCIARE.</a:t>
            </a:r>
            <a:br>
              <a:rPr lang="ro-RO" altLang="en-US" sz="31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ro-RO" altLang="en-US" sz="31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624417" y="1412876"/>
            <a:ext cx="10972800" cy="4968875"/>
          </a:xfrm>
        </p:spPr>
        <p:txBody>
          <a:bodyPr>
            <a:normAutofit/>
          </a:bodyPr>
          <a:lstStyle/>
          <a:p>
            <a:pPr eaLnBrk="1" hangingPunct="1"/>
            <a:r>
              <a:rPr lang="ro-RO" altLang="en-US" sz="2400" dirty="0"/>
              <a:t>De regulă, în cele mai dese cazuri perioada de elaborare a planului financiar constitute 3-5 ani. Însă nu există o regulă strictă pentru definirea perioadei de planificare. </a:t>
            </a:r>
          </a:p>
          <a:p>
            <a:pPr eaLnBrk="1" hangingPunct="1"/>
            <a:r>
              <a:rPr lang="ro-RO" altLang="en-US" sz="2400" dirty="0"/>
              <a:t>Diverse tipuri de activităţi necesită diverse perioade de planificare. În cazul unei activităţi de producere/prestări servicii, planul financiar poate fi elaborat pentru o perioada de 3 ani, iar la lansarea unei activităţi in viticultură sau pomicultură – minimum pe o perioada de 7 ani. </a:t>
            </a:r>
          </a:p>
          <a:p>
            <a:pPr eaLnBrk="1" hangingPunct="1"/>
            <a:r>
              <a:rPr lang="ro-RO" altLang="en-US" sz="2400" dirty="0"/>
              <a:t>Planul financiar eşalonat pe perioade de timp, cuprinde:</a:t>
            </a:r>
            <a:endParaRPr lang="ro-RO" altLang="en-US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81">
            <a:extLst>
              <a:ext uri="{FF2B5EF4-FFF2-40B4-BE49-F238E27FC236}">
                <a16:creationId xmlns:a16="http://schemas.microsoft.com/office/drawing/2014/main" id="{E1E49DDE-E49B-4C3B-82B8-AE0EFBBDF8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896467"/>
              </p:ext>
            </p:extLst>
          </p:nvPr>
        </p:nvGraphicFramePr>
        <p:xfrm>
          <a:off x="912284" y="2164377"/>
          <a:ext cx="10657416" cy="1375001"/>
        </p:xfrm>
        <a:graphic>
          <a:graphicData uri="http://schemas.openxmlformats.org/drawingml/2006/table">
            <a:tbl>
              <a:tblPr/>
              <a:tblGrid>
                <a:gridCol w="49932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351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M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Compartimentele Planului financiar.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 an activitate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 an activitate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III an activitate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Fluxul mijloacelor băneşti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Lunar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Trimestrial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Anual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7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Rezultatul financiar (raportul de profit și pierderi) 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M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Anual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M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Anual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Anual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7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Bilanţul contabil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Anual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M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Anual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Anual</a:t>
                      </a: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45699" marB="4569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8901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C9031C-5AF5-4454-9425-3AB00EAF2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34" y="996951"/>
            <a:ext cx="11425767" cy="720725"/>
          </a:xfrm>
        </p:spPr>
        <p:txBody>
          <a:bodyPr>
            <a:normAutofit/>
          </a:bodyPr>
          <a:lstStyle/>
          <a:p>
            <a:pPr lvl="1" algn="ctr">
              <a:defRPr/>
            </a:pPr>
            <a:r>
              <a:rPr lang="ro-MO" sz="2800" b="1" dirty="0">
                <a:solidFill>
                  <a:schemeClr val="accent6">
                    <a:lumMod val="75000"/>
                  </a:schemeClr>
                </a:solidFill>
                <a:latin typeface="+mn-lt"/>
              </a:rPr>
              <a:t>IDENTIFICAREA CAPITALULUI NECESAR PENTRU AFACERE</a:t>
            </a:r>
            <a:endParaRPr lang="ro-MO" sz="28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FFD0EE4-308B-45FB-BA79-B384CE99DDB3}"/>
              </a:ext>
            </a:extLst>
          </p:cNvPr>
          <p:cNvSpPr/>
          <p:nvPr/>
        </p:nvSpPr>
        <p:spPr>
          <a:xfrm>
            <a:off x="554567" y="1656576"/>
            <a:ext cx="11328400" cy="5201424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o-MO" sz="2400" kern="0" dirty="0">
                <a:solidFill>
                  <a:srgbClr val="000000"/>
                </a:solidFill>
                <a:latin typeface="Arial"/>
                <a:ea typeface="+mj-ea"/>
                <a:cs typeface="+mj-cs"/>
              </a:rPr>
              <a:t>I. </a:t>
            </a:r>
            <a:r>
              <a:rPr lang="ro-MO" sz="2800" u="sng" kern="0" dirty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Resurse financiare</a:t>
            </a:r>
            <a:r>
              <a:rPr lang="ro-MO" sz="2800" kern="0" dirty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:</a:t>
            </a:r>
          </a:p>
          <a:p>
            <a:pPr eaLnBrk="1" hangingPunct="1">
              <a:defRPr/>
            </a:pPr>
            <a:r>
              <a:rPr lang="ro-MO" sz="2800" i="1" kern="0" dirty="0">
                <a:solidFill>
                  <a:srgbClr val="000000"/>
                </a:solidFill>
                <a:ea typeface="+mj-ea"/>
                <a:cs typeface="+mj-cs"/>
              </a:rPr>
              <a:t>-  Înregistrarea afacerii, acte permisive, amenajarea spațiului de producere (reparație,rețea electrică, apă, canalizare, etc.);</a:t>
            </a:r>
          </a:p>
          <a:p>
            <a:pPr eaLnBrk="1" hangingPunct="1">
              <a:defRPr/>
            </a:pPr>
            <a:r>
              <a:rPr lang="ro-MO" sz="2800" i="1" kern="0" dirty="0">
                <a:solidFill>
                  <a:srgbClr val="000000"/>
                </a:solidFill>
                <a:ea typeface="+mj-ea"/>
                <a:cs typeface="+mj-cs"/>
              </a:rPr>
              <a:t>-  Dotare cu utilaj, echipament;</a:t>
            </a:r>
          </a:p>
          <a:p>
            <a:pPr eaLnBrk="1" hangingPunct="1">
              <a:buFontTx/>
              <a:buChar char="-"/>
              <a:defRPr/>
            </a:pPr>
            <a:r>
              <a:rPr lang="ro-MO" sz="2800" i="1" kern="0" dirty="0">
                <a:solidFill>
                  <a:srgbClr val="000000"/>
                </a:solidFill>
                <a:ea typeface="+mj-ea"/>
                <a:cs typeface="+mj-cs"/>
              </a:rPr>
              <a:t>  Asigurare cu materie primă;</a:t>
            </a:r>
          </a:p>
          <a:p>
            <a:pPr eaLnBrk="1" hangingPunct="1">
              <a:buFontTx/>
              <a:buChar char="-"/>
              <a:defRPr/>
            </a:pPr>
            <a:r>
              <a:rPr lang="ro-MO" sz="2800" i="1" kern="0" dirty="0">
                <a:solidFill>
                  <a:srgbClr val="000000"/>
                </a:solidFill>
                <a:ea typeface="+mj-ea"/>
                <a:cs typeface="+mj-cs"/>
              </a:rPr>
              <a:t>  Plăți salarii și utilități(energia electrică, plata de arendă etc.) </a:t>
            </a:r>
          </a:p>
          <a:p>
            <a:pPr eaLnBrk="1" hangingPunct="1">
              <a:defRPr/>
            </a:pPr>
            <a:r>
              <a:rPr lang="ro-MO" sz="2800" kern="0" dirty="0">
                <a:solidFill>
                  <a:srgbClr val="000000"/>
                </a:solidFill>
                <a:ea typeface="+mj-ea"/>
                <a:cs typeface="+mj-cs"/>
              </a:rPr>
              <a:t>II. </a:t>
            </a:r>
            <a:r>
              <a:rPr lang="ro-MO" sz="2800" u="sng" kern="0" dirty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Resurse materiale</a:t>
            </a:r>
            <a:r>
              <a:rPr lang="ro-MO" sz="2800" kern="0" dirty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:</a:t>
            </a:r>
          </a:p>
          <a:p>
            <a:pPr eaLnBrk="1" hangingPunct="1">
              <a:buFontTx/>
              <a:buChar char="-"/>
              <a:defRPr/>
            </a:pPr>
            <a:r>
              <a:rPr lang="ro-MO" sz="2800" i="1" kern="0" dirty="0">
                <a:solidFill>
                  <a:srgbClr val="000000"/>
                </a:solidFill>
                <a:ea typeface="+mj-ea"/>
                <a:cs typeface="+mj-cs"/>
              </a:rPr>
              <a:t>  Utilaj și echipament, construcții, teren agricol, etc.;</a:t>
            </a:r>
          </a:p>
          <a:p>
            <a:pPr eaLnBrk="1" hangingPunct="1">
              <a:buFontTx/>
              <a:buChar char="-"/>
              <a:defRPr/>
            </a:pPr>
            <a:r>
              <a:rPr lang="ro-MO" sz="2800" i="1" kern="0" dirty="0">
                <a:solidFill>
                  <a:srgbClr val="000000"/>
                </a:solidFill>
                <a:ea typeface="+mj-ea"/>
                <a:cs typeface="+mj-cs"/>
              </a:rPr>
              <a:t>  Materiale, materie primă;</a:t>
            </a:r>
          </a:p>
          <a:p>
            <a:pPr eaLnBrk="1" hangingPunct="1">
              <a:defRPr/>
            </a:pPr>
            <a:r>
              <a:rPr lang="ro-MO" sz="2800" kern="0" dirty="0">
                <a:solidFill>
                  <a:srgbClr val="000000"/>
                </a:solidFill>
                <a:ea typeface="+mj-ea"/>
                <a:cs typeface="+mj-cs"/>
              </a:rPr>
              <a:t>III. </a:t>
            </a:r>
            <a:r>
              <a:rPr lang="ro-MO" sz="2800" u="sng" kern="0" dirty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Resurse umane</a:t>
            </a:r>
            <a:r>
              <a:rPr lang="ro-MO" sz="2800" kern="0" dirty="0">
                <a:solidFill>
                  <a:schemeClr val="accent2">
                    <a:lumMod val="75000"/>
                  </a:schemeClr>
                </a:solidFill>
                <a:ea typeface="+mj-ea"/>
                <a:cs typeface="+mj-cs"/>
              </a:rPr>
              <a:t>:</a:t>
            </a:r>
          </a:p>
          <a:p>
            <a:pPr eaLnBrk="1" hangingPunct="1">
              <a:defRPr/>
            </a:pPr>
            <a:r>
              <a:rPr lang="ro-MO" sz="2800" i="1" kern="0" dirty="0">
                <a:solidFill>
                  <a:srgbClr val="000000"/>
                </a:solidFill>
                <a:ea typeface="+mj-ea"/>
                <a:cs typeface="+mj-cs"/>
              </a:rPr>
              <a:t>-  Personalul implicat în afacere (muncitori,personal administrativ, etc.)</a:t>
            </a:r>
            <a:endParaRPr lang="ro-MO" sz="2800" kern="0" dirty="0">
              <a:solidFill>
                <a:srgbClr val="000000"/>
              </a:solidFill>
              <a:ea typeface="+mj-ea"/>
              <a:cs typeface="+mj-cs"/>
            </a:endParaRPr>
          </a:p>
          <a:p>
            <a:pPr eaLnBrk="1" hangingPunct="1">
              <a:defRPr/>
            </a:pP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2355</TotalTime>
  <Words>4652</Words>
  <Application>Microsoft Office PowerPoint</Application>
  <PresentationFormat>Widescreen</PresentationFormat>
  <Paragraphs>1358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1" baseType="lpstr">
      <vt:lpstr>Arial</vt:lpstr>
      <vt:lpstr>Arial Cyr</vt:lpstr>
      <vt:lpstr>Calibri</vt:lpstr>
      <vt:lpstr>Garamond</vt:lpstr>
      <vt:lpstr>Times New Roman</vt:lpstr>
      <vt:lpstr>Times New Roman CE</vt:lpstr>
      <vt:lpstr>Verdana</vt:lpstr>
      <vt:lpstr>Wingdings</vt:lpstr>
      <vt:lpstr>Organic</vt:lpstr>
      <vt:lpstr>Programul „START pentru TINERI:  o afacere durabilă la tine acasă”</vt:lpstr>
      <vt:lpstr>PowerPoint Presentation</vt:lpstr>
      <vt:lpstr>PowerPoint Presentation</vt:lpstr>
      <vt:lpstr>PowerPoint Presentation</vt:lpstr>
      <vt:lpstr>PowerPoint Presentation</vt:lpstr>
      <vt:lpstr>PLANUL FINANCIAR</vt:lpstr>
      <vt:lpstr>  PERIOADA PLANIFICĂRII FINANCIARE. </vt:lpstr>
      <vt:lpstr>PowerPoint Presentation</vt:lpstr>
      <vt:lpstr>IDENTIFICAREA CAPITALULUI NECESAR PENTRU AFACERE</vt:lpstr>
      <vt:lpstr>NECESITĂȚI FINANCIARE PENTRU LANSAREA/DEZVOLTAREA AFACERII.</vt:lpstr>
      <vt:lpstr>CALCULAREA CHELTUIELILOR SUPORTATE DE ANGAJATOR PENTRU UN ANGAJAT . </vt:lpstr>
      <vt:lpstr>CALCULAREA SALARIULUI NET AL ANGAJATULUI.</vt:lpstr>
      <vt:lpstr>PowerPoint Presentation</vt:lpstr>
      <vt:lpstr>IDENTIFICAREA SI SELECTAREA SURSELOR DE FINANȚARE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SURSA DE FINANȚARE A AFACERII.</vt:lpstr>
      <vt:lpstr>PowerPoint Presentation</vt:lpstr>
      <vt:lpstr>PROGNOZA  CHELTUIELILOR</vt:lpstr>
      <vt:lpstr>FLUXUL  MIJLOACELOR  BĂNEŞTI</vt:lpstr>
      <vt:lpstr>PowerPoint Presentation</vt:lpstr>
      <vt:lpstr>CE ESTE ANALIZA FINANCIARĂ? </vt:lpstr>
      <vt:lpstr>PowerPoint Presentation</vt:lpstr>
      <vt:lpstr>Bilanț Contabil   la situația din 31.12.2020 (lei)</vt:lpstr>
      <vt:lpstr>PowerPoint Presentation</vt:lpstr>
      <vt:lpstr> LICHIDITATEA GENERALĂ A BILANȚULUI </vt:lpstr>
      <vt:lpstr>PowerPoint Presentation</vt:lpstr>
      <vt:lpstr>LICHIDITATEA CURENTĂ</vt:lpstr>
      <vt:lpstr>LICHIDITATE IMEDIATĂ (TEST ACID)</vt:lpstr>
      <vt:lpstr>COEFICIENTUL SUFICIENŢEI CAPITALULUI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EFECTUL DE LEVIER (creşterea sau reducerea rentabilităţii capitalului propriu)  </vt:lpstr>
      <vt:lpstr>PowerPoint Presentation</vt:lpstr>
      <vt:lpstr>Întrebări...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Cursuri de instruire din cadrul Programului pentru Atragerea Remitențelor în Economie PARE 1+1</dc:title>
  <dc:creator>Oxana Constantinova</dc:creator>
  <cp:lastModifiedBy>User</cp:lastModifiedBy>
  <cp:revision>115</cp:revision>
  <dcterms:created xsi:type="dcterms:W3CDTF">2020-06-23T14:05:57Z</dcterms:created>
  <dcterms:modified xsi:type="dcterms:W3CDTF">2021-04-13T16:39:05Z</dcterms:modified>
</cp:coreProperties>
</file>